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  <p:sldMasterId id="2147483653" r:id="rId2"/>
  </p:sldMasterIdLst>
  <p:notesMasterIdLst>
    <p:notesMasterId r:id="rId33"/>
  </p:notes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87" r:id="rId15"/>
    <p:sldId id="270" r:id="rId16"/>
    <p:sldId id="271" r:id="rId17"/>
    <p:sldId id="272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8" r:id="rId26"/>
    <p:sldId id="286" r:id="rId27"/>
    <p:sldId id="294" r:id="rId28"/>
    <p:sldId id="290" r:id="rId29"/>
    <p:sldId id="291" r:id="rId30"/>
    <p:sldId id="276" r:id="rId31"/>
    <p:sldId id="301" r:id="rId3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712">
          <p15:clr>
            <a:srgbClr val="A4A3A4"/>
          </p15:clr>
        </p15:guide>
        <p15:guide id="2" pos="456">
          <p15:clr>
            <a:srgbClr val="A4A3A4"/>
          </p15:clr>
        </p15:guide>
        <p15:guide id="3" pos="7224">
          <p15:clr>
            <a:srgbClr val="A4A3A4"/>
          </p15:clr>
        </p15:guide>
        <p15:guide id="4" orient="horz" pos="3840">
          <p15:clr>
            <a:srgbClr val="A4A3A4"/>
          </p15:clr>
        </p15:guide>
        <p15:guide id="5" orient="horz" pos="480">
          <p15:clr>
            <a:srgbClr val="A4A3A4"/>
          </p15:clr>
        </p15:guide>
        <p15:guide id="6" orient="horz" pos="1608">
          <p15:clr>
            <a:srgbClr val="A4A3A4"/>
          </p15:clr>
        </p15:guide>
        <p15:guide id="7" pos="2712">
          <p15:clr>
            <a:srgbClr val="A4A3A4"/>
          </p15:clr>
        </p15:guide>
        <p15:guide id="8" pos="4968">
          <p15:clr>
            <a:srgbClr val="A4A3A4"/>
          </p15:clr>
        </p15:guide>
        <p15:guide id="9" orient="horz" pos="2160">
          <p15:clr>
            <a:srgbClr val="A4A3A4"/>
          </p15:clr>
        </p15:guide>
        <p15:guide id="10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3" roundtripDataSignature="AMtx7mgFY3kDKrrRblljQpakpQAo+Uqj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97"/>
    <p:restoredTop sz="94640"/>
  </p:normalViewPr>
  <p:slideViewPr>
    <p:cSldViewPr snapToGrid="0">
      <p:cViewPr varScale="1">
        <p:scale>
          <a:sx n="105" d="100"/>
          <a:sy n="105" d="100"/>
        </p:scale>
        <p:origin x="690" y="96"/>
      </p:cViewPr>
      <p:guideLst>
        <p:guide orient="horz" pos="2712"/>
        <p:guide pos="456"/>
        <p:guide pos="7224"/>
        <p:guide orient="horz" pos="3840"/>
        <p:guide orient="horz" pos="480"/>
        <p:guide orient="horz" pos="1608"/>
        <p:guide pos="2712"/>
        <p:guide pos="4968"/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3" Type="http://customschemas.google.com/relationships/presentationmetadata" Target="meta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4" name="Google Shape;22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0" name="Google Shape;23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6" name="Google Shape;2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6" name="Google Shape;24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e53bef2dbd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3e53bef2dbd_0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g3e53bef2dbd_0_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4140"/>
              </a:buClr>
              <a:buSzPts val="2800"/>
              <a:buFont typeface="Georgia"/>
              <a:buNone/>
            </a:pPr>
            <a:r>
              <a:rPr lang="en-US" sz="1700">
                <a:solidFill>
                  <a:srgbClr val="024140"/>
                </a:solidFill>
                <a:latin typeface="Georgia"/>
                <a:ea typeface="Georgia"/>
                <a:cs typeface="Georgia"/>
                <a:sym typeface="Georgia"/>
              </a:rPr>
              <a:t>New JCT analysis with data through the end of 2022</a:t>
            </a:r>
            <a:endParaRPr sz="100"/>
          </a:p>
        </p:txBody>
      </p:sp>
      <p:sp>
        <p:nvSpPr>
          <p:cNvPr id="273" name="Google Shape;27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4140"/>
              </a:buClr>
              <a:buSzPts val="2800"/>
              <a:buFont typeface="Georgia"/>
              <a:buNone/>
            </a:pPr>
            <a:r>
              <a:rPr lang="en-US" sz="1700">
                <a:solidFill>
                  <a:srgbClr val="024140"/>
                </a:solidFill>
                <a:latin typeface="Georgia"/>
                <a:ea typeface="Georgia"/>
                <a:cs typeface="Georgia"/>
                <a:sym typeface="Georgia"/>
              </a:rPr>
              <a:t>New JCT analysis with data through the end of 2022</a:t>
            </a:r>
            <a:endParaRPr sz="100"/>
          </a:p>
        </p:txBody>
      </p:sp>
      <p:sp>
        <p:nvSpPr>
          <p:cNvPr id="283" name="Google Shape;2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3" name="Google Shape;29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9" name="Google Shape;309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7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4" name="Google Shape;464;p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2" name="Google Shape;342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8" name="Google Shape;348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2e3a2025989_0_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4" name="Google Shape;354;g2e3a2025989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3" name="Google Shape;39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0" name="Google Shape;400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6" name="Google Shape;40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3" name="Google Shape;413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p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8" name="Google Shape;428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5" name="Google Shape;435;p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g38d168d7e0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7" name="Google Shape;477;g38d168d7e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p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3" name="Google Shape;533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6" name="Google Shape;506;p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7" name="Google Shape;367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770823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6" name="Google Shape;60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_Dark">
  <p:cSld name="Title Slide_Dark">
    <p:bg>
      <p:bgPr>
        <a:solidFill>
          <a:schemeClr val="dk2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1"/>
          <p:cNvSpPr txBox="1">
            <a:spLocks noGrp="1"/>
          </p:cNvSpPr>
          <p:nvPr>
            <p:ph type="title"/>
          </p:nvPr>
        </p:nvSpPr>
        <p:spPr>
          <a:xfrm>
            <a:off x="2455863" y="2023262"/>
            <a:ext cx="3639900" cy="18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Georgia"/>
              <a:buNone/>
              <a:defRPr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body" idx="1"/>
          </p:nvPr>
        </p:nvSpPr>
        <p:spPr>
          <a:xfrm>
            <a:off x="2455863" y="3953101"/>
            <a:ext cx="3639900" cy="9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Google Shape;15;p21"/>
          <p:cNvSpPr txBox="1">
            <a:spLocks noGrp="1"/>
          </p:cNvSpPr>
          <p:nvPr>
            <p:ph type="body" idx="2"/>
          </p:nvPr>
        </p:nvSpPr>
        <p:spPr>
          <a:xfrm>
            <a:off x="2455863" y="4860235"/>
            <a:ext cx="3640200" cy="13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 b="0" cap="none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" name="Google Shape;16;p21"/>
          <p:cNvSpPr>
            <a:spLocks noGrp="1"/>
          </p:cNvSpPr>
          <p:nvPr>
            <p:ph type="pic" idx="3"/>
          </p:nvPr>
        </p:nvSpPr>
        <p:spPr>
          <a:xfrm>
            <a:off x="6096000" y="0"/>
            <a:ext cx="5089500" cy="6221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  <p:cxnSp>
        <p:nvCxnSpPr>
          <p:cNvPr id="17" name="Google Shape;17;p21"/>
          <p:cNvCxnSpPr/>
          <p:nvPr/>
        </p:nvCxnSpPr>
        <p:spPr>
          <a:xfrm>
            <a:off x="10887296" y="4289056"/>
            <a:ext cx="1304700" cy="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18" name="Google Shape;18;p21"/>
          <p:cNvCxnSpPr/>
          <p:nvPr/>
        </p:nvCxnSpPr>
        <p:spPr>
          <a:xfrm>
            <a:off x="26535" y="3429000"/>
            <a:ext cx="0" cy="342900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19" name="Google Shape;19;p21" descr="A picture containing text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4470" y="342417"/>
            <a:ext cx="1712626" cy="653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vider Slide_Dark">
  <p:cSld name="Divider Slide_Dark">
    <p:bg>
      <p:bgPr>
        <a:solidFill>
          <a:schemeClr val="accent1"/>
        </a:soli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86" descr="Icon&#10;&#10;Description automatically generated"/>
          <p:cNvPicPr preferRelativeResize="0"/>
          <p:nvPr/>
        </p:nvPicPr>
        <p:blipFill rotWithShape="1">
          <a:blip r:embed="rId2">
            <a:alphaModFix amt="40000"/>
          </a:blip>
          <a:srcRect b="16937"/>
          <a:stretch/>
        </p:blipFill>
        <p:spPr>
          <a:xfrm>
            <a:off x="734997" y="1159706"/>
            <a:ext cx="5476333" cy="569646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86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" name="Google Shape;23;p86" descr="A picture containing tex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3250" y="6237998"/>
            <a:ext cx="875817" cy="33404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86"/>
          <p:cNvSpPr txBox="1">
            <a:spLocks noGrp="1"/>
          </p:cNvSpPr>
          <p:nvPr>
            <p:ph type="title"/>
          </p:nvPr>
        </p:nvSpPr>
        <p:spPr>
          <a:xfrm>
            <a:off x="2491467" y="1681480"/>
            <a:ext cx="88764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5" name="Google Shape;25;p86"/>
          <p:cNvCxnSpPr/>
          <p:nvPr/>
        </p:nvCxnSpPr>
        <p:spPr>
          <a:xfrm>
            <a:off x="2574235" y="3305083"/>
            <a:ext cx="9617700" cy="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6" name="Google Shape;26;p86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ullets">
  <p:cSld name="1_Bullets">
    <p:bg>
      <p:bgPr>
        <a:solidFill>
          <a:schemeClr val="lt2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7"/>
          <p:cNvSpPr txBox="1">
            <a:spLocks noGrp="1"/>
          </p:cNvSpPr>
          <p:nvPr>
            <p:ph type="title"/>
          </p:nvPr>
        </p:nvSpPr>
        <p:spPr>
          <a:xfrm>
            <a:off x="1251245" y="248478"/>
            <a:ext cx="9670500" cy="8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9" name="Google Shape;29;p87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87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87"/>
          <p:cNvSpPr txBox="1">
            <a:spLocks noGrp="1"/>
          </p:cNvSpPr>
          <p:nvPr>
            <p:ph type="body" idx="1"/>
          </p:nvPr>
        </p:nvSpPr>
        <p:spPr>
          <a:xfrm>
            <a:off x="1251245" y="1066779"/>
            <a:ext cx="96705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32" name="Google Shape;32;p87"/>
          <p:cNvCxnSpPr/>
          <p:nvPr/>
        </p:nvCxnSpPr>
        <p:spPr>
          <a:xfrm>
            <a:off x="5536173" y="1638113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33" name="Google Shape;33;p87"/>
          <p:cNvSpPr txBox="1">
            <a:spLocks noGrp="1"/>
          </p:cNvSpPr>
          <p:nvPr>
            <p:ph type="body" idx="2"/>
          </p:nvPr>
        </p:nvSpPr>
        <p:spPr>
          <a:xfrm>
            <a:off x="1371600" y="1868487"/>
            <a:ext cx="9682200" cy="41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87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">
  <p:cSld name="Chart">
    <p:bg>
      <p:bgPr>
        <a:solidFill>
          <a:schemeClr val="lt2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8"/>
          <p:cNvSpPr txBox="1">
            <a:spLocks noGrp="1"/>
          </p:cNvSpPr>
          <p:nvPr>
            <p:ph type="title"/>
          </p:nvPr>
        </p:nvSpPr>
        <p:spPr>
          <a:xfrm>
            <a:off x="1251245" y="248478"/>
            <a:ext cx="9670500" cy="8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37" name="Google Shape;37;p88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88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88"/>
          <p:cNvSpPr txBox="1">
            <a:spLocks noGrp="1"/>
          </p:cNvSpPr>
          <p:nvPr>
            <p:ph type="body" idx="1"/>
          </p:nvPr>
        </p:nvSpPr>
        <p:spPr>
          <a:xfrm>
            <a:off x="1251245" y="1066779"/>
            <a:ext cx="96705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8"/>
          <p:cNvSpPr>
            <a:spLocks noGrp="1"/>
          </p:cNvSpPr>
          <p:nvPr>
            <p:ph type="chart" idx="2"/>
          </p:nvPr>
        </p:nvSpPr>
        <p:spPr>
          <a:xfrm>
            <a:off x="1375678" y="1885718"/>
            <a:ext cx="9648900" cy="40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Arial"/>
              <a:buChar char="•"/>
              <a:defRPr sz="2200" b="1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41" name="Google Shape;41;p88"/>
          <p:cNvCxnSpPr/>
          <p:nvPr/>
        </p:nvCxnSpPr>
        <p:spPr>
          <a:xfrm>
            <a:off x="5536173" y="1638113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42" name="Google Shape;42;p88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ullets">
  <p:cSld name="1_Bullets">
    <p:bg>
      <p:bgPr>
        <a:solidFill>
          <a:schemeClr val="lt2"/>
        </a:soli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0"/>
          <p:cNvSpPr txBox="1">
            <a:spLocks noGrp="1"/>
          </p:cNvSpPr>
          <p:nvPr>
            <p:ph type="title"/>
          </p:nvPr>
        </p:nvSpPr>
        <p:spPr>
          <a:xfrm>
            <a:off x="1251245" y="248478"/>
            <a:ext cx="9670500" cy="8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48" name="Google Shape;48;p30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30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30"/>
          <p:cNvSpPr txBox="1">
            <a:spLocks noGrp="1"/>
          </p:cNvSpPr>
          <p:nvPr>
            <p:ph type="body" idx="1"/>
          </p:nvPr>
        </p:nvSpPr>
        <p:spPr>
          <a:xfrm>
            <a:off x="1251245" y="1066779"/>
            <a:ext cx="96705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51" name="Google Shape;51;p30"/>
          <p:cNvCxnSpPr/>
          <p:nvPr/>
        </p:nvCxnSpPr>
        <p:spPr>
          <a:xfrm>
            <a:off x="5536173" y="1638113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52" name="Google Shape;52;p30"/>
          <p:cNvSpPr txBox="1">
            <a:spLocks noGrp="1"/>
          </p:cNvSpPr>
          <p:nvPr>
            <p:ph type="body" idx="2"/>
          </p:nvPr>
        </p:nvSpPr>
        <p:spPr>
          <a:xfrm>
            <a:off x="1371600" y="1868487"/>
            <a:ext cx="9682200" cy="41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0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vider Slide_Dark">
  <p:cSld name="Divider Slide_Dark">
    <p:bg>
      <p:bgPr>
        <a:solidFill>
          <a:schemeClr val="accent1"/>
        </a:solid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Google Shape;55;p65" descr="Icon&#10;&#10;Description automatically generated"/>
          <p:cNvPicPr preferRelativeResize="0"/>
          <p:nvPr/>
        </p:nvPicPr>
        <p:blipFill rotWithShape="1">
          <a:blip r:embed="rId2">
            <a:alphaModFix amt="40000"/>
          </a:blip>
          <a:srcRect b="16937"/>
          <a:stretch/>
        </p:blipFill>
        <p:spPr>
          <a:xfrm>
            <a:off x="734997" y="1159706"/>
            <a:ext cx="5476333" cy="569646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65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" name="Google Shape;57;p65" descr="A picture containing tex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3250" y="6237998"/>
            <a:ext cx="875817" cy="33404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65"/>
          <p:cNvSpPr txBox="1">
            <a:spLocks noGrp="1"/>
          </p:cNvSpPr>
          <p:nvPr>
            <p:ph type="title"/>
          </p:nvPr>
        </p:nvSpPr>
        <p:spPr>
          <a:xfrm>
            <a:off x="2491467" y="1681480"/>
            <a:ext cx="88764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59" name="Google Shape;59;p65"/>
          <p:cNvCxnSpPr/>
          <p:nvPr/>
        </p:nvCxnSpPr>
        <p:spPr>
          <a:xfrm>
            <a:off x="2574235" y="3305083"/>
            <a:ext cx="9617700" cy="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60" name="Google Shape;60;p65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">
  <p:cSld name="Chart">
    <p:bg>
      <p:bgPr>
        <a:solidFill>
          <a:schemeClr val="lt2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89"/>
          <p:cNvSpPr txBox="1">
            <a:spLocks noGrp="1"/>
          </p:cNvSpPr>
          <p:nvPr>
            <p:ph type="title"/>
          </p:nvPr>
        </p:nvSpPr>
        <p:spPr>
          <a:xfrm>
            <a:off x="1251245" y="248478"/>
            <a:ext cx="9670500" cy="8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63" name="Google Shape;63;p89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89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89"/>
          <p:cNvSpPr txBox="1">
            <a:spLocks noGrp="1"/>
          </p:cNvSpPr>
          <p:nvPr>
            <p:ph type="body" idx="1"/>
          </p:nvPr>
        </p:nvSpPr>
        <p:spPr>
          <a:xfrm>
            <a:off x="1251245" y="1066779"/>
            <a:ext cx="96705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89"/>
          <p:cNvSpPr>
            <a:spLocks noGrp="1"/>
          </p:cNvSpPr>
          <p:nvPr>
            <p:ph type="chart" idx="2"/>
          </p:nvPr>
        </p:nvSpPr>
        <p:spPr>
          <a:xfrm>
            <a:off x="1375678" y="1885718"/>
            <a:ext cx="9648900" cy="40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Arial"/>
              <a:buChar char="•"/>
              <a:defRPr sz="2200" b="1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67" name="Google Shape;67;p89"/>
          <p:cNvCxnSpPr/>
          <p:nvPr/>
        </p:nvCxnSpPr>
        <p:spPr>
          <a:xfrm>
            <a:off x="5536173" y="1638113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68" name="Google Shape;68;p89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act">
  <p:cSld name="Contact">
    <p:bg>
      <p:bgPr>
        <a:solidFill>
          <a:schemeClr val="lt2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2"/>
          <p:cNvSpPr txBox="1">
            <a:spLocks noGrp="1"/>
          </p:cNvSpPr>
          <p:nvPr>
            <p:ph type="body" idx="1"/>
          </p:nvPr>
        </p:nvSpPr>
        <p:spPr>
          <a:xfrm>
            <a:off x="7074978" y="4211456"/>
            <a:ext cx="52065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1" name="Google Shape;71;p32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32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32"/>
          <p:cNvSpPr txBox="1">
            <a:spLocks noGrp="1"/>
          </p:cNvSpPr>
          <p:nvPr>
            <p:ph type="title"/>
          </p:nvPr>
        </p:nvSpPr>
        <p:spPr>
          <a:xfrm>
            <a:off x="794587" y="743671"/>
            <a:ext cx="4864200" cy="31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eorgia"/>
              <a:buNone/>
              <a:defRPr sz="22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2"/>
          <p:cNvSpPr txBox="1">
            <a:spLocks noGrp="1"/>
          </p:cNvSpPr>
          <p:nvPr>
            <p:ph type="body" idx="2"/>
          </p:nvPr>
        </p:nvSpPr>
        <p:spPr>
          <a:xfrm>
            <a:off x="9319688" y="3567117"/>
            <a:ext cx="2271900" cy="4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 b="1" cap="none">
                <a:solidFill>
                  <a:schemeClr val="accen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2"/>
          <p:cNvSpPr txBox="1">
            <a:spLocks noGrp="1"/>
          </p:cNvSpPr>
          <p:nvPr>
            <p:ph type="body" idx="3"/>
          </p:nvPr>
        </p:nvSpPr>
        <p:spPr>
          <a:xfrm>
            <a:off x="7074978" y="4621117"/>
            <a:ext cx="52065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32"/>
          <p:cNvSpPr txBox="1">
            <a:spLocks noGrp="1"/>
          </p:cNvSpPr>
          <p:nvPr>
            <p:ph type="body" idx="4"/>
          </p:nvPr>
        </p:nvSpPr>
        <p:spPr>
          <a:xfrm>
            <a:off x="7074978" y="4994370"/>
            <a:ext cx="52065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2"/>
          <p:cNvSpPr txBox="1">
            <a:spLocks noGrp="1"/>
          </p:cNvSpPr>
          <p:nvPr>
            <p:ph type="body" idx="5"/>
          </p:nvPr>
        </p:nvSpPr>
        <p:spPr>
          <a:xfrm>
            <a:off x="7093266" y="3565231"/>
            <a:ext cx="2062200" cy="4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 b="1" cap="none">
                <a:solidFill>
                  <a:schemeClr val="accen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32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79" name="Google Shape;79;p32"/>
          <p:cNvCxnSpPr/>
          <p:nvPr/>
        </p:nvCxnSpPr>
        <p:spPr>
          <a:xfrm rot="10800000">
            <a:off x="6172200" y="-48"/>
            <a:ext cx="0" cy="385410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_Light">
  <p:cSld name="Title Slide_Ligh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>
            <a:spLocks noGrp="1"/>
          </p:cNvSpPr>
          <p:nvPr>
            <p:ph type="title"/>
          </p:nvPr>
        </p:nvSpPr>
        <p:spPr>
          <a:xfrm>
            <a:off x="2455863" y="2009553"/>
            <a:ext cx="3639300" cy="179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Georgia"/>
              <a:buNone/>
              <a:defRPr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82" name="Google Shape;82;p18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4471" y="395337"/>
            <a:ext cx="1712625" cy="542946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8"/>
          <p:cNvSpPr>
            <a:spLocks noGrp="1"/>
          </p:cNvSpPr>
          <p:nvPr>
            <p:ph type="pic" idx="2"/>
          </p:nvPr>
        </p:nvSpPr>
        <p:spPr>
          <a:xfrm>
            <a:off x="6096000" y="0"/>
            <a:ext cx="5089500" cy="6221400"/>
          </a:xfrm>
          <a:prstGeom prst="rect">
            <a:avLst/>
          </a:prstGeom>
          <a:noFill/>
          <a:ln>
            <a:noFill/>
          </a:ln>
        </p:spPr>
      </p:sp>
      <p:sp>
        <p:nvSpPr>
          <p:cNvPr id="84" name="Google Shape;84;p18"/>
          <p:cNvSpPr txBox="1">
            <a:spLocks noGrp="1"/>
          </p:cNvSpPr>
          <p:nvPr>
            <p:ph type="body" idx="1"/>
          </p:nvPr>
        </p:nvSpPr>
        <p:spPr>
          <a:xfrm>
            <a:off x="2455863" y="3953101"/>
            <a:ext cx="3639900" cy="8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8"/>
          <p:cNvSpPr txBox="1">
            <a:spLocks noGrp="1"/>
          </p:cNvSpPr>
          <p:nvPr>
            <p:ph type="body" idx="3"/>
          </p:nvPr>
        </p:nvSpPr>
        <p:spPr>
          <a:xfrm>
            <a:off x="2455863" y="4840357"/>
            <a:ext cx="3640200" cy="13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86" name="Google Shape;86;p18"/>
          <p:cNvCxnSpPr/>
          <p:nvPr/>
        </p:nvCxnSpPr>
        <p:spPr>
          <a:xfrm>
            <a:off x="23853" y="3429000"/>
            <a:ext cx="0" cy="3429000"/>
          </a:xfrm>
          <a:prstGeom prst="straightConnector1">
            <a:avLst/>
          </a:prstGeom>
          <a:noFill/>
          <a:ln w="571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87" name="Google Shape;87;p18"/>
          <p:cNvCxnSpPr/>
          <p:nvPr/>
        </p:nvCxnSpPr>
        <p:spPr>
          <a:xfrm>
            <a:off x="10874596" y="4314456"/>
            <a:ext cx="1317300" cy="0"/>
          </a:xfrm>
          <a:prstGeom prst="straightConnector1">
            <a:avLst/>
          </a:prstGeom>
          <a:noFill/>
          <a:ln w="571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Pictures and Text">
  <p:cSld name="Two Pictures and Text">
    <p:bg>
      <p:bgPr>
        <a:solidFill>
          <a:schemeClr val="lt1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4"/>
          <p:cNvSpPr>
            <a:spLocks noGrp="1"/>
          </p:cNvSpPr>
          <p:nvPr>
            <p:ph type="pic" idx="2"/>
          </p:nvPr>
        </p:nvSpPr>
        <p:spPr>
          <a:xfrm>
            <a:off x="0" y="-1979"/>
            <a:ext cx="2902800" cy="5530800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p24"/>
          <p:cNvSpPr>
            <a:spLocks noGrp="1"/>
          </p:cNvSpPr>
          <p:nvPr>
            <p:ph type="pic" idx="3"/>
          </p:nvPr>
        </p:nvSpPr>
        <p:spPr>
          <a:xfrm>
            <a:off x="8851342" y="2148840"/>
            <a:ext cx="2560200" cy="2560200"/>
          </a:xfrm>
          <a:prstGeom prst="rect">
            <a:avLst/>
          </a:prstGeom>
          <a:noFill/>
          <a:ln>
            <a:noFill/>
          </a:ln>
        </p:spPr>
      </p:sp>
      <p:sp>
        <p:nvSpPr>
          <p:cNvPr id="91" name="Google Shape;91;p24"/>
          <p:cNvSpPr txBox="1">
            <a:spLocks noGrp="1"/>
          </p:cNvSpPr>
          <p:nvPr>
            <p:ph type="title"/>
          </p:nvPr>
        </p:nvSpPr>
        <p:spPr>
          <a:xfrm>
            <a:off x="3689498" y="1609135"/>
            <a:ext cx="4221000" cy="116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4"/>
          <p:cNvSpPr txBox="1">
            <a:spLocks noGrp="1"/>
          </p:cNvSpPr>
          <p:nvPr>
            <p:ph type="body" idx="1"/>
          </p:nvPr>
        </p:nvSpPr>
        <p:spPr>
          <a:xfrm>
            <a:off x="3688944" y="3429000"/>
            <a:ext cx="4221600" cy="228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 b="0" cap="none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3" name="Google Shape;93;p24"/>
          <p:cNvCxnSpPr/>
          <p:nvPr/>
        </p:nvCxnSpPr>
        <p:spPr>
          <a:xfrm>
            <a:off x="1534510" y="2931650"/>
            <a:ext cx="3668100" cy="0"/>
          </a:xfrm>
          <a:prstGeom prst="straightConnector1">
            <a:avLst/>
          </a:prstGeom>
          <a:noFill/>
          <a:ln w="571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94" name="Google Shape;94;p24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4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24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OC">
  <p:cSld name="TOC"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5"/>
          <p:cNvSpPr>
            <a:spLocks noGrp="1"/>
          </p:cNvSpPr>
          <p:nvPr>
            <p:ph type="pic" idx="2"/>
          </p:nvPr>
        </p:nvSpPr>
        <p:spPr>
          <a:xfrm>
            <a:off x="8495415" y="1260738"/>
            <a:ext cx="3083400" cy="4336500"/>
          </a:xfrm>
          <a:prstGeom prst="rect">
            <a:avLst/>
          </a:prstGeom>
          <a:noFill/>
          <a:ln>
            <a:noFill/>
          </a:ln>
        </p:spPr>
      </p:sp>
      <p:sp>
        <p:nvSpPr>
          <p:cNvPr id="99" name="Google Shape;99;p25"/>
          <p:cNvSpPr txBox="1">
            <a:spLocks noGrp="1"/>
          </p:cNvSpPr>
          <p:nvPr>
            <p:ph type="title"/>
          </p:nvPr>
        </p:nvSpPr>
        <p:spPr>
          <a:xfrm>
            <a:off x="1231908" y="870601"/>
            <a:ext cx="6400800" cy="11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25"/>
          <p:cNvSpPr txBox="1">
            <a:spLocks noGrp="1"/>
          </p:cNvSpPr>
          <p:nvPr>
            <p:ph type="body" idx="1"/>
          </p:nvPr>
        </p:nvSpPr>
        <p:spPr>
          <a:xfrm>
            <a:off x="1231908" y="2153167"/>
            <a:ext cx="6400800" cy="40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25"/>
          <p:cNvSpPr txBox="1">
            <a:spLocks noGrp="1"/>
          </p:cNvSpPr>
          <p:nvPr>
            <p:ph type="body" idx="3"/>
          </p:nvPr>
        </p:nvSpPr>
        <p:spPr>
          <a:xfrm>
            <a:off x="1231908" y="3147230"/>
            <a:ext cx="59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25"/>
          <p:cNvSpPr txBox="1">
            <a:spLocks noGrp="1"/>
          </p:cNvSpPr>
          <p:nvPr>
            <p:ph type="body" idx="4"/>
          </p:nvPr>
        </p:nvSpPr>
        <p:spPr>
          <a:xfrm>
            <a:off x="4904897" y="3147229"/>
            <a:ext cx="59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25"/>
          <p:cNvSpPr txBox="1">
            <a:spLocks noGrp="1"/>
          </p:cNvSpPr>
          <p:nvPr>
            <p:ph type="body" idx="5"/>
          </p:nvPr>
        </p:nvSpPr>
        <p:spPr>
          <a:xfrm>
            <a:off x="1231908" y="4645684"/>
            <a:ext cx="614700" cy="4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25"/>
          <p:cNvSpPr txBox="1">
            <a:spLocks noGrp="1"/>
          </p:cNvSpPr>
          <p:nvPr>
            <p:ph type="body" idx="6"/>
          </p:nvPr>
        </p:nvSpPr>
        <p:spPr>
          <a:xfrm>
            <a:off x="4904897" y="4594117"/>
            <a:ext cx="59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25"/>
          <p:cNvSpPr txBox="1">
            <a:spLocks noGrp="1"/>
          </p:cNvSpPr>
          <p:nvPr>
            <p:ph type="body" idx="7"/>
          </p:nvPr>
        </p:nvSpPr>
        <p:spPr>
          <a:xfrm>
            <a:off x="2115771" y="3163177"/>
            <a:ext cx="1857000" cy="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25"/>
          <p:cNvSpPr txBox="1">
            <a:spLocks noGrp="1"/>
          </p:cNvSpPr>
          <p:nvPr>
            <p:ph type="body" idx="8"/>
          </p:nvPr>
        </p:nvSpPr>
        <p:spPr>
          <a:xfrm>
            <a:off x="5787658" y="3163177"/>
            <a:ext cx="1857000" cy="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25"/>
          <p:cNvSpPr txBox="1">
            <a:spLocks noGrp="1"/>
          </p:cNvSpPr>
          <p:nvPr>
            <p:ph type="body" idx="9"/>
          </p:nvPr>
        </p:nvSpPr>
        <p:spPr>
          <a:xfrm>
            <a:off x="5787658" y="4594117"/>
            <a:ext cx="1857000" cy="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25"/>
          <p:cNvSpPr txBox="1">
            <a:spLocks noGrp="1"/>
          </p:cNvSpPr>
          <p:nvPr>
            <p:ph type="body" idx="13"/>
          </p:nvPr>
        </p:nvSpPr>
        <p:spPr>
          <a:xfrm>
            <a:off x="2115771" y="4645508"/>
            <a:ext cx="1857000" cy="40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25"/>
          <p:cNvSpPr txBox="1">
            <a:spLocks noGrp="1"/>
          </p:cNvSpPr>
          <p:nvPr>
            <p:ph type="body" idx="14"/>
          </p:nvPr>
        </p:nvSpPr>
        <p:spPr>
          <a:xfrm>
            <a:off x="2115771" y="3619888"/>
            <a:ext cx="18570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5"/>
          <p:cNvSpPr txBox="1">
            <a:spLocks noGrp="1"/>
          </p:cNvSpPr>
          <p:nvPr>
            <p:ph type="body" idx="15"/>
          </p:nvPr>
        </p:nvSpPr>
        <p:spPr>
          <a:xfrm>
            <a:off x="5787658" y="3619888"/>
            <a:ext cx="18570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5"/>
          <p:cNvSpPr txBox="1">
            <a:spLocks noGrp="1"/>
          </p:cNvSpPr>
          <p:nvPr>
            <p:ph type="body" idx="16"/>
          </p:nvPr>
        </p:nvSpPr>
        <p:spPr>
          <a:xfrm>
            <a:off x="5787658" y="5051318"/>
            <a:ext cx="18606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25"/>
          <p:cNvSpPr txBox="1">
            <a:spLocks noGrp="1"/>
          </p:cNvSpPr>
          <p:nvPr>
            <p:ph type="body" idx="17"/>
          </p:nvPr>
        </p:nvSpPr>
        <p:spPr>
          <a:xfrm>
            <a:off x="2115771" y="5066704"/>
            <a:ext cx="18570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3" name="Google Shape;113;p25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5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5" name="Google Shape;115;p25"/>
          <p:cNvCxnSpPr/>
          <p:nvPr/>
        </p:nvCxnSpPr>
        <p:spPr>
          <a:xfrm>
            <a:off x="1302103" y="2758142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16" name="Google Shape;116;p25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 Text Boxes with Title + Description">
  <p:cSld name="Three Column Text Boxes with Title + Description">
    <p:bg>
      <p:bgPr>
        <a:solidFill>
          <a:schemeClr val="lt2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6"/>
          <p:cNvSpPr/>
          <p:nvPr/>
        </p:nvSpPr>
        <p:spPr>
          <a:xfrm>
            <a:off x="1403387" y="2745795"/>
            <a:ext cx="2852100" cy="284700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6"/>
          <p:cNvSpPr/>
          <p:nvPr/>
        </p:nvSpPr>
        <p:spPr>
          <a:xfrm>
            <a:off x="4669960" y="2748362"/>
            <a:ext cx="2852100" cy="284700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26"/>
          <p:cNvSpPr/>
          <p:nvPr/>
        </p:nvSpPr>
        <p:spPr>
          <a:xfrm>
            <a:off x="7936533" y="2745795"/>
            <a:ext cx="2852100" cy="284700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26"/>
          <p:cNvSpPr txBox="1">
            <a:spLocks noGrp="1"/>
          </p:cNvSpPr>
          <p:nvPr>
            <p:ph type="body" idx="1"/>
          </p:nvPr>
        </p:nvSpPr>
        <p:spPr>
          <a:xfrm>
            <a:off x="1853115" y="2963808"/>
            <a:ext cx="1952700" cy="6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26"/>
          <p:cNvSpPr txBox="1">
            <a:spLocks noGrp="1"/>
          </p:cNvSpPr>
          <p:nvPr>
            <p:ph type="body" idx="2"/>
          </p:nvPr>
        </p:nvSpPr>
        <p:spPr>
          <a:xfrm>
            <a:off x="1853115" y="3811818"/>
            <a:ext cx="1952700" cy="24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3" name="Google Shape;123;p26"/>
          <p:cNvSpPr txBox="1">
            <a:spLocks noGrp="1"/>
          </p:cNvSpPr>
          <p:nvPr>
            <p:ph type="body" idx="3"/>
          </p:nvPr>
        </p:nvSpPr>
        <p:spPr>
          <a:xfrm>
            <a:off x="1853115" y="4591878"/>
            <a:ext cx="1952700" cy="6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4" name="Google Shape;124;p26"/>
          <p:cNvSpPr txBox="1">
            <a:spLocks noGrp="1"/>
          </p:cNvSpPr>
          <p:nvPr>
            <p:ph type="body" idx="4"/>
          </p:nvPr>
        </p:nvSpPr>
        <p:spPr>
          <a:xfrm>
            <a:off x="5119687" y="2963808"/>
            <a:ext cx="1952700" cy="6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26"/>
          <p:cNvSpPr txBox="1">
            <a:spLocks noGrp="1"/>
          </p:cNvSpPr>
          <p:nvPr>
            <p:ph type="body" idx="5"/>
          </p:nvPr>
        </p:nvSpPr>
        <p:spPr>
          <a:xfrm>
            <a:off x="5119687" y="3809251"/>
            <a:ext cx="19527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6"/>
          <p:cNvSpPr txBox="1">
            <a:spLocks noGrp="1"/>
          </p:cNvSpPr>
          <p:nvPr>
            <p:ph type="body" idx="6"/>
          </p:nvPr>
        </p:nvSpPr>
        <p:spPr>
          <a:xfrm>
            <a:off x="5119687" y="4591878"/>
            <a:ext cx="1952700" cy="6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26"/>
          <p:cNvSpPr txBox="1">
            <a:spLocks noGrp="1"/>
          </p:cNvSpPr>
          <p:nvPr>
            <p:ph type="body" idx="7"/>
          </p:nvPr>
        </p:nvSpPr>
        <p:spPr>
          <a:xfrm>
            <a:off x="8386260" y="2963808"/>
            <a:ext cx="1952700" cy="6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8" name="Google Shape;128;p26"/>
          <p:cNvSpPr txBox="1">
            <a:spLocks noGrp="1"/>
          </p:cNvSpPr>
          <p:nvPr>
            <p:ph type="body" idx="8"/>
          </p:nvPr>
        </p:nvSpPr>
        <p:spPr>
          <a:xfrm>
            <a:off x="8386260" y="3817088"/>
            <a:ext cx="19527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9" name="Google Shape;129;p26"/>
          <p:cNvSpPr txBox="1">
            <a:spLocks noGrp="1"/>
          </p:cNvSpPr>
          <p:nvPr>
            <p:ph type="body" idx="9"/>
          </p:nvPr>
        </p:nvSpPr>
        <p:spPr>
          <a:xfrm>
            <a:off x="8386260" y="4591878"/>
            <a:ext cx="1952700" cy="6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0" name="Google Shape;130;p26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6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6"/>
          <p:cNvSpPr txBox="1">
            <a:spLocks noGrp="1"/>
          </p:cNvSpPr>
          <p:nvPr>
            <p:ph type="title"/>
          </p:nvPr>
        </p:nvSpPr>
        <p:spPr>
          <a:xfrm>
            <a:off x="1241305" y="231476"/>
            <a:ext cx="9689400" cy="83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33" name="Google Shape;133;p26"/>
          <p:cNvCxnSpPr/>
          <p:nvPr/>
        </p:nvCxnSpPr>
        <p:spPr>
          <a:xfrm>
            <a:off x="5536173" y="1638113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34" name="Google Shape;134;p26"/>
          <p:cNvSpPr txBox="1">
            <a:spLocks noGrp="1"/>
          </p:cNvSpPr>
          <p:nvPr>
            <p:ph type="body" idx="13"/>
          </p:nvPr>
        </p:nvSpPr>
        <p:spPr>
          <a:xfrm>
            <a:off x="1251245" y="1066779"/>
            <a:ext cx="96705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5" name="Google Shape;135;p26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Callout Box with Image + Title + Text">
  <p:cSld name="Quote Callout Box with Image + Title + Text">
    <p:bg>
      <p:bgPr>
        <a:solidFill>
          <a:schemeClr val="lt2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7"/>
          <p:cNvSpPr/>
          <p:nvPr/>
        </p:nvSpPr>
        <p:spPr>
          <a:xfrm>
            <a:off x="4746813" y="0"/>
            <a:ext cx="4634400" cy="3429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7"/>
          <p:cNvSpPr>
            <a:spLocks noGrp="1"/>
          </p:cNvSpPr>
          <p:nvPr>
            <p:ph type="pic" idx="2"/>
          </p:nvPr>
        </p:nvSpPr>
        <p:spPr>
          <a:xfrm>
            <a:off x="7959768" y="1662784"/>
            <a:ext cx="3481200" cy="4507800"/>
          </a:xfrm>
          <a:prstGeom prst="rect">
            <a:avLst/>
          </a:prstGeom>
          <a:noFill/>
          <a:ln>
            <a:noFill/>
          </a:ln>
        </p:spPr>
      </p:sp>
      <p:sp>
        <p:nvSpPr>
          <p:cNvPr id="139" name="Google Shape;139;p27"/>
          <p:cNvSpPr txBox="1">
            <a:spLocks noGrp="1"/>
          </p:cNvSpPr>
          <p:nvPr>
            <p:ph type="body" idx="1"/>
          </p:nvPr>
        </p:nvSpPr>
        <p:spPr>
          <a:xfrm>
            <a:off x="5096436" y="687385"/>
            <a:ext cx="2541600" cy="20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2200"/>
              <a:buNone/>
              <a:defRPr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0" name="Google Shape;140;p27"/>
          <p:cNvSpPr txBox="1">
            <a:spLocks noGrp="1"/>
          </p:cNvSpPr>
          <p:nvPr>
            <p:ph type="title"/>
          </p:nvPr>
        </p:nvSpPr>
        <p:spPr>
          <a:xfrm>
            <a:off x="1137685" y="2165109"/>
            <a:ext cx="3093900" cy="126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27"/>
          <p:cNvSpPr txBox="1">
            <a:spLocks noGrp="1"/>
          </p:cNvSpPr>
          <p:nvPr>
            <p:ph type="body" idx="3"/>
          </p:nvPr>
        </p:nvSpPr>
        <p:spPr>
          <a:xfrm>
            <a:off x="1137685" y="3429000"/>
            <a:ext cx="3093900" cy="22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2" name="Google Shape;142;p27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7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7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 with Images">
  <p:cSld name="Three Columns with Images">
    <p:bg>
      <p:bgPr>
        <a:solidFill>
          <a:schemeClr val="lt2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8"/>
          <p:cNvSpPr/>
          <p:nvPr/>
        </p:nvSpPr>
        <p:spPr>
          <a:xfrm>
            <a:off x="8204791" y="2860157"/>
            <a:ext cx="3062100" cy="27327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28"/>
          <p:cNvSpPr/>
          <p:nvPr/>
        </p:nvSpPr>
        <p:spPr>
          <a:xfrm>
            <a:off x="4564446" y="2838893"/>
            <a:ext cx="3062100" cy="27327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28"/>
          <p:cNvSpPr/>
          <p:nvPr/>
        </p:nvSpPr>
        <p:spPr>
          <a:xfrm>
            <a:off x="925032" y="2838893"/>
            <a:ext cx="3062100" cy="27327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8"/>
          <p:cNvSpPr txBox="1">
            <a:spLocks noGrp="1"/>
          </p:cNvSpPr>
          <p:nvPr>
            <p:ph type="title"/>
          </p:nvPr>
        </p:nvSpPr>
        <p:spPr>
          <a:xfrm>
            <a:off x="1251041" y="232514"/>
            <a:ext cx="9671700" cy="8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28"/>
          <p:cNvSpPr txBox="1">
            <a:spLocks noGrp="1"/>
          </p:cNvSpPr>
          <p:nvPr>
            <p:ph type="body" idx="1"/>
          </p:nvPr>
        </p:nvSpPr>
        <p:spPr>
          <a:xfrm>
            <a:off x="1251245" y="1066779"/>
            <a:ext cx="96705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1" name="Google Shape;151;p28"/>
          <p:cNvSpPr>
            <a:spLocks noGrp="1"/>
          </p:cNvSpPr>
          <p:nvPr>
            <p:ph type="pic" idx="2"/>
          </p:nvPr>
        </p:nvSpPr>
        <p:spPr>
          <a:xfrm>
            <a:off x="1117652" y="1979158"/>
            <a:ext cx="2676900" cy="1719600"/>
          </a:xfrm>
          <a:prstGeom prst="rect">
            <a:avLst/>
          </a:prstGeom>
          <a:noFill/>
          <a:ln>
            <a:noFill/>
          </a:ln>
        </p:spPr>
      </p:sp>
      <p:sp>
        <p:nvSpPr>
          <p:cNvPr id="152" name="Google Shape;152;p28"/>
          <p:cNvSpPr txBox="1">
            <a:spLocks noGrp="1"/>
          </p:cNvSpPr>
          <p:nvPr>
            <p:ph type="body" idx="3"/>
          </p:nvPr>
        </p:nvSpPr>
        <p:spPr>
          <a:xfrm>
            <a:off x="1117859" y="3881438"/>
            <a:ext cx="2676600" cy="4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3" name="Google Shape;153;p28"/>
          <p:cNvSpPr txBox="1">
            <a:spLocks noGrp="1"/>
          </p:cNvSpPr>
          <p:nvPr>
            <p:ph type="body" idx="4"/>
          </p:nvPr>
        </p:nvSpPr>
        <p:spPr>
          <a:xfrm>
            <a:off x="4757272" y="3881438"/>
            <a:ext cx="2676600" cy="4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4" name="Google Shape;154;p28"/>
          <p:cNvSpPr txBox="1">
            <a:spLocks noGrp="1"/>
          </p:cNvSpPr>
          <p:nvPr>
            <p:ph type="body" idx="5"/>
          </p:nvPr>
        </p:nvSpPr>
        <p:spPr>
          <a:xfrm>
            <a:off x="8397617" y="3884198"/>
            <a:ext cx="2676600" cy="4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body" idx="6"/>
          </p:nvPr>
        </p:nvSpPr>
        <p:spPr>
          <a:xfrm>
            <a:off x="1117652" y="4614863"/>
            <a:ext cx="2676900" cy="7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body" idx="7"/>
          </p:nvPr>
        </p:nvSpPr>
        <p:spPr>
          <a:xfrm>
            <a:off x="4757065" y="4614863"/>
            <a:ext cx="2676900" cy="7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 b="0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body" idx="8"/>
          </p:nvPr>
        </p:nvSpPr>
        <p:spPr>
          <a:xfrm>
            <a:off x="8397410" y="4611007"/>
            <a:ext cx="2676900" cy="7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 b="0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8" name="Google Shape;158;p28"/>
          <p:cNvSpPr>
            <a:spLocks noGrp="1"/>
          </p:cNvSpPr>
          <p:nvPr>
            <p:ph type="pic" idx="9"/>
          </p:nvPr>
        </p:nvSpPr>
        <p:spPr>
          <a:xfrm>
            <a:off x="4757065" y="2000422"/>
            <a:ext cx="2676900" cy="17196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28"/>
          <p:cNvSpPr>
            <a:spLocks noGrp="1"/>
          </p:cNvSpPr>
          <p:nvPr>
            <p:ph type="pic" idx="13"/>
          </p:nvPr>
        </p:nvSpPr>
        <p:spPr>
          <a:xfrm>
            <a:off x="8397410" y="1979158"/>
            <a:ext cx="2676900" cy="1719600"/>
          </a:xfrm>
          <a:prstGeom prst="rect">
            <a:avLst/>
          </a:prstGeom>
          <a:noFill/>
          <a:ln>
            <a:noFill/>
          </a:ln>
        </p:spPr>
      </p:sp>
      <p:cxnSp>
        <p:nvCxnSpPr>
          <p:cNvPr id="160" name="Google Shape;160;p28"/>
          <p:cNvCxnSpPr/>
          <p:nvPr/>
        </p:nvCxnSpPr>
        <p:spPr>
          <a:xfrm>
            <a:off x="1202712" y="4450887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161" name="Google Shape;161;p28"/>
          <p:cNvCxnSpPr/>
          <p:nvPr/>
        </p:nvCxnSpPr>
        <p:spPr>
          <a:xfrm>
            <a:off x="4839814" y="4450887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162" name="Google Shape;162;p28"/>
          <p:cNvCxnSpPr/>
          <p:nvPr/>
        </p:nvCxnSpPr>
        <p:spPr>
          <a:xfrm>
            <a:off x="8493870" y="4446732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163" name="Google Shape;163;p28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8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5" name="Google Shape;165;p28"/>
          <p:cNvCxnSpPr/>
          <p:nvPr/>
        </p:nvCxnSpPr>
        <p:spPr>
          <a:xfrm>
            <a:off x="5536173" y="1638113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66" name="Google Shape;166;p28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+ Stats">
  <p:cSld name="Chart + Stats">
    <p:bg>
      <p:bgPr>
        <a:solidFill>
          <a:schemeClr val="lt2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9"/>
          <p:cNvSpPr>
            <a:spLocks noGrp="1"/>
          </p:cNvSpPr>
          <p:nvPr>
            <p:ph type="chart" idx="2"/>
          </p:nvPr>
        </p:nvSpPr>
        <p:spPr>
          <a:xfrm>
            <a:off x="1910666" y="1902720"/>
            <a:ext cx="8578800" cy="29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Arial"/>
              <a:buChar char="•"/>
              <a:defRPr sz="2200" b="1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9" name="Google Shape;169;p29"/>
          <p:cNvSpPr/>
          <p:nvPr/>
        </p:nvSpPr>
        <p:spPr>
          <a:xfrm>
            <a:off x="844463" y="4510956"/>
            <a:ext cx="3109800" cy="1658400"/>
          </a:xfrm>
          <a:prstGeom prst="rect">
            <a:avLst/>
          </a:prstGeom>
          <a:solidFill>
            <a:srgbClr val="F4F9FA"/>
          </a:solidFill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29"/>
          <p:cNvSpPr/>
          <p:nvPr/>
        </p:nvSpPr>
        <p:spPr>
          <a:xfrm>
            <a:off x="4530297" y="4510956"/>
            <a:ext cx="3109800" cy="1658400"/>
          </a:xfrm>
          <a:prstGeom prst="rect">
            <a:avLst/>
          </a:prstGeom>
          <a:solidFill>
            <a:srgbClr val="F4F9FA"/>
          </a:solidFill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9"/>
          <p:cNvSpPr/>
          <p:nvPr/>
        </p:nvSpPr>
        <p:spPr>
          <a:xfrm>
            <a:off x="8216131" y="4510956"/>
            <a:ext cx="3109800" cy="1658400"/>
          </a:xfrm>
          <a:prstGeom prst="rect">
            <a:avLst/>
          </a:prstGeom>
          <a:solidFill>
            <a:srgbClr val="F4F9FA"/>
          </a:solidFill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9"/>
          <p:cNvSpPr txBox="1">
            <a:spLocks noGrp="1"/>
          </p:cNvSpPr>
          <p:nvPr>
            <p:ph type="title"/>
          </p:nvPr>
        </p:nvSpPr>
        <p:spPr>
          <a:xfrm>
            <a:off x="1241305" y="231476"/>
            <a:ext cx="9689400" cy="83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29"/>
          <p:cNvSpPr txBox="1">
            <a:spLocks noGrp="1"/>
          </p:cNvSpPr>
          <p:nvPr>
            <p:ph type="body" idx="1"/>
          </p:nvPr>
        </p:nvSpPr>
        <p:spPr>
          <a:xfrm>
            <a:off x="2065697" y="4755945"/>
            <a:ext cx="1625700" cy="4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4" name="Google Shape;174;p29"/>
          <p:cNvSpPr txBox="1">
            <a:spLocks noGrp="1"/>
          </p:cNvSpPr>
          <p:nvPr>
            <p:ph type="body" idx="3"/>
          </p:nvPr>
        </p:nvSpPr>
        <p:spPr>
          <a:xfrm>
            <a:off x="2065697" y="5180965"/>
            <a:ext cx="1616700" cy="82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5" name="Google Shape;175;p29"/>
          <p:cNvSpPr txBox="1">
            <a:spLocks noGrp="1"/>
          </p:cNvSpPr>
          <p:nvPr>
            <p:ph type="body" idx="4"/>
          </p:nvPr>
        </p:nvSpPr>
        <p:spPr>
          <a:xfrm>
            <a:off x="5796780" y="4755945"/>
            <a:ext cx="1625700" cy="4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6" name="Google Shape;176;p29"/>
          <p:cNvSpPr txBox="1">
            <a:spLocks noGrp="1"/>
          </p:cNvSpPr>
          <p:nvPr>
            <p:ph type="body" idx="5"/>
          </p:nvPr>
        </p:nvSpPr>
        <p:spPr>
          <a:xfrm>
            <a:off x="5796780" y="5170282"/>
            <a:ext cx="1625700" cy="8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7" name="Google Shape;177;p29"/>
          <p:cNvSpPr txBox="1">
            <a:spLocks noGrp="1"/>
          </p:cNvSpPr>
          <p:nvPr>
            <p:ph type="body" idx="6"/>
          </p:nvPr>
        </p:nvSpPr>
        <p:spPr>
          <a:xfrm>
            <a:off x="9501478" y="4755945"/>
            <a:ext cx="1625700" cy="4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8" name="Google Shape;178;p29"/>
          <p:cNvSpPr txBox="1">
            <a:spLocks noGrp="1"/>
          </p:cNvSpPr>
          <p:nvPr>
            <p:ph type="body" idx="7"/>
          </p:nvPr>
        </p:nvSpPr>
        <p:spPr>
          <a:xfrm>
            <a:off x="9501478" y="5185091"/>
            <a:ext cx="1625700" cy="7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9" name="Google Shape;179;p29"/>
          <p:cNvSpPr>
            <a:spLocks noGrp="1"/>
          </p:cNvSpPr>
          <p:nvPr>
            <p:ph type="pic" idx="8"/>
          </p:nvPr>
        </p:nvSpPr>
        <p:spPr>
          <a:xfrm>
            <a:off x="1004638" y="5009716"/>
            <a:ext cx="834900" cy="840600"/>
          </a:xfrm>
          <a:prstGeom prst="rect">
            <a:avLst/>
          </a:prstGeom>
          <a:noFill/>
          <a:ln>
            <a:noFill/>
          </a:ln>
        </p:spPr>
      </p:sp>
      <p:pic>
        <p:nvPicPr>
          <p:cNvPr id="180" name="Google Shape;180;p29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9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9"/>
          <p:cNvSpPr>
            <a:spLocks noGrp="1"/>
          </p:cNvSpPr>
          <p:nvPr>
            <p:ph type="pic" idx="9"/>
          </p:nvPr>
        </p:nvSpPr>
        <p:spPr>
          <a:xfrm>
            <a:off x="4736612" y="5009716"/>
            <a:ext cx="834900" cy="840600"/>
          </a:xfrm>
          <a:prstGeom prst="rect">
            <a:avLst/>
          </a:prstGeom>
          <a:noFill/>
          <a:ln>
            <a:noFill/>
          </a:ln>
        </p:spPr>
      </p:sp>
      <p:sp>
        <p:nvSpPr>
          <p:cNvPr id="183" name="Google Shape;183;p29"/>
          <p:cNvSpPr>
            <a:spLocks noGrp="1"/>
          </p:cNvSpPr>
          <p:nvPr>
            <p:ph type="pic" idx="13"/>
          </p:nvPr>
        </p:nvSpPr>
        <p:spPr>
          <a:xfrm>
            <a:off x="8441310" y="5009716"/>
            <a:ext cx="834900" cy="840600"/>
          </a:xfrm>
          <a:prstGeom prst="rect">
            <a:avLst/>
          </a:prstGeom>
          <a:noFill/>
          <a:ln>
            <a:noFill/>
          </a:ln>
        </p:spPr>
      </p:sp>
      <p:sp>
        <p:nvSpPr>
          <p:cNvPr id="184" name="Google Shape;184;p29"/>
          <p:cNvSpPr txBox="1">
            <a:spLocks noGrp="1"/>
          </p:cNvSpPr>
          <p:nvPr>
            <p:ph type="body" idx="14"/>
          </p:nvPr>
        </p:nvSpPr>
        <p:spPr>
          <a:xfrm>
            <a:off x="1251245" y="1066779"/>
            <a:ext cx="96705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85" name="Google Shape;185;p29"/>
          <p:cNvCxnSpPr/>
          <p:nvPr/>
        </p:nvCxnSpPr>
        <p:spPr>
          <a:xfrm>
            <a:off x="5536173" y="1638113"/>
            <a:ext cx="1327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86" name="Google Shape;186;p29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">
  <p:cSld name="Thank You">
    <p:bg>
      <p:bgPr>
        <a:solidFill>
          <a:schemeClr val="lt2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/>
          <p:nvPr/>
        </p:nvSpPr>
        <p:spPr>
          <a:xfrm>
            <a:off x="6212958" y="4708971"/>
            <a:ext cx="1752300" cy="175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33"/>
          <p:cNvSpPr>
            <a:spLocks noGrp="1"/>
          </p:cNvSpPr>
          <p:nvPr>
            <p:ph type="pic" idx="2"/>
          </p:nvPr>
        </p:nvSpPr>
        <p:spPr>
          <a:xfrm>
            <a:off x="7253581" y="805732"/>
            <a:ext cx="3666300" cy="5246400"/>
          </a:xfrm>
          <a:prstGeom prst="rect">
            <a:avLst/>
          </a:prstGeom>
          <a:noFill/>
          <a:ln>
            <a:noFill/>
          </a:ln>
        </p:spPr>
      </p:sp>
      <p:sp>
        <p:nvSpPr>
          <p:cNvPr id="190" name="Google Shape;190;p33"/>
          <p:cNvSpPr txBox="1">
            <a:spLocks noGrp="1"/>
          </p:cNvSpPr>
          <p:nvPr>
            <p:ph type="title"/>
          </p:nvPr>
        </p:nvSpPr>
        <p:spPr>
          <a:xfrm>
            <a:off x="1271818" y="2041194"/>
            <a:ext cx="5427300" cy="6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body" idx="1"/>
          </p:nvPr>
        </p:nvSpPr>
        <p:spPr>
          <a:xfrm>
            <a:off x="1271818" y="2990775"/>
            <a:ext cx="5427600" cy="12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 b="0" cap="none">
                <a:solidFill>
                  <a:srgbClr val="0000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92" name="Google Shape;192;p33" descr="A picture containing text, sign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33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33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_Dark">
  <p:cSld name="Title Slide_Dark">
    <p:bg>
      <p:bgPr>
        <a:solidFill>
          <a:schemeClr val="dk2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0"/>
          <p:cNvSpPr txBox="1">
            <a:spLocks noGrp="1"/>
          </p:cNvSpPr>
          <p:nvPr>
            <p:ph type="title"/>
          </p:nvPr>
        </p:nvSpPr>
        <p:spPr>
          <a:xfrm>
            <a:off x="2455863" y="2023262"/>
            <a:ext cx="3639900" cy="18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Georgia"/>
              <a:buNone/>
              <a:defRPr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20"/>
          <p:cNvSpPr txBox="1">
            <a:spLocks noGrp="1"/>
          </p:cNvSpPr>
          <p:nvPr>
            <p:ph type="body" idx="1"/>
          </p:nvPr>
        </p:nvSpPr>
        <p:spPr>
          <a:xfrm>
            <a:off x="2455863" y="3953101"/>
            <a:ext cx="3639900" cy="9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8" name="Google Shape;198;p20"/>
          <p:cNvSpPr txBox="1">
            <a:spLocks noGrp="1"/>
          </p:cNvSpPr>
          <p:nvPr>
            <p:ph type="body" idx="2"/>
          </p:nvPr>
        </p:nvSpPr>
        <p:spPr>
          <a:xfrm>
            <a:off x="2455863" y="4860235"/>
            <a:ext cx="3640200" cy="13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 b="0" cap="none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9" name="Google Shape;199;p20"/>
          <p:cNvSpPr>
            <a:spLocks noGrp="1"/>
          </p:cNvSpPr>
          <p:nvPr>
            <p:ph type="pic" idx="3"/>
          </p:nvPr>
        </p:nvSpPr>
        <p:spPr>
          <a:xfrm>
            <a:off x="6096000" y="0"/>
            <a:ext cx="5089500" cy="6221400"/>
          </a:xfrm>
          <a:prstGeom prst="rect">
            <a:avLst/>
          </a:prstGeom>
          <a:noFill/>
          <a:ln>
            <a:noFill/>
          </a:ln>
        </p:spPr>
      </p:sp>
      <p:cxnSp>
        <p:nvCxnSpPr>
          <p:cNvPr id="200" name="Google Shape;200;p20"/>
          <p:cNvCxnSpPr/>
          <p:nvPr/>
        </p:nvCxnSpPr>
        <p:spPr>
          <a:xfrm>
            <a:off x="10887296" y="4289056"/>
            <a:ext cx="1304700" cy="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201" name="Google Shape;201;p20"/>
          <p:cNvCxnSpPr/>
          <p:nvPr/>
        </p:nvCxnSpPr>
        <p:spPr>
          <a:xfrm>
            <a:off x="26535" y="3429000"/>
            <a:ext cx="0" cy="342900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202" name="Google Shape;202;p20" descr="A picture containing text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4470" y="342417"/>
            <a:ext cx="1712626" cy="653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_No Image">
  <p:cSld name="1_Title Slide_No Image">
    <p:bg>
      <p:bgPr>
        <a:solidFill>
          <a:schemeClr val="dk2"/>
        </a:solidFill>
        <a:effectLst/>
      </p:bgPr>
    </p:bg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34" descr="Icon&#10;&#10;Description automatically generated"/>
          <p:cNvPicPr preferRelativeResize="0"/>
          <p:nvPr/>
        </p:nvPicPr>
        <p:blipFill rotWithShape="1">
          <a:blip r:embed="rId2">
            <a:alphaModFix amt="5000"/>
          </a:blip>
          <a:srcRect/>
          <a:stretch/>
        </p:blipFill>
        <p:spPr>
          <a:xfrm>
            <a:off x="734997" y="1159706"/>
            <a:ext cx="5476333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34"/>
          <p:cNvSpPr txBox="1">
            <a:spLocks noGrp="1"/>
          </p:cNvSpPr>
          <p:nvPr>
            <p:ph type="title"/>
          </p:nvPr>
        </p:nvSpPr>
        <p:spPr>
          <a:xfrm>
            <a:off x="2455862" y="1804412"/>
            <a:ext cx="7930500" cy="11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Georgia"/>
              <a:buNone/>
              <a:defRPr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06" name="Google Shape;206;p34" descr="A picture containing tex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470" y="342417"/>
            <a:ext cx="1712626" cy="653203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34"/>
          <p:cNvSpPr txBox="1">
            <a:spLocks noGrp="1"/>
          </p:cNvSpPr>
          <p:nvPr>
            <p:ph type="body" idx="1"/>
          </p:nvPr>
        </p:nvSpPr>
        <p:spPr>
          <a:xfrm>
            <a:off x="2455863" y="3552917"/>
            <a:ext cx="7930500" cy="9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8" name="Google Shape;208;p34"/>
          <p:cNvSpPr txBox="1">
            <a:spLocks noGrp="1"/>
          </p:cNvSpPr>
          <p:nvPr>
            <p:ph type="body" idx="2"/>
          </p:nvPr>
        </p:nvSpPr>
        <p:spPr>
          <a:xfrm>
            <a:off x="2455863" y="4460051"/>
            <a:ext cx="7930500" cy="13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 b="0" cap="none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209" name="Google Shape;209;p34"/>
          <p:cNvCxnSpPr/>
          <p:nvPr/>
        </p:nvCxnSpPr>
        <p:spPr>
          <a:xfrm>
            <a:off x="3899647" y="3305083"/>
            <a:ext cx="8292300" cy="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210" name="Google Shape;210;p34"/>
          <p:cNvCxnSpPr/>
          <p:nvPr/>
        </p:nvCxnSpPr>
        <p:spPr>
          <a:xfrm>
            <a:off x="26535" y="3429000"/>
            <a:ext cx="0" cy="342900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vider Slide_Light">
  <p:cSld name="Divider Slide_Light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35" descr="Icon&#10;&#10;Description automatically generated"/>
          <p:cNvPicPr preferRelativeResize="0"/>
          <p:nvPr/>
        </p:nvPicPr>
        <p:blipFill rotWithShape="1">
          <a:blip r:embed="rId2">
            <a:alphaModFix amt="10000"/>
          </a:blip>
          <a:srcRect b="16937"/>
          <a:stretch/>
        </p:blipFill>
        <p:spPr>
          <a:xfrm>
            <a:off x="734997" y="1159706"/>
            <a:ext cx="5476333" cy="5696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35" descr="A picture containing text, sig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3747" y="6259817"/>
            <a:ext cx="875817" cy="3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35"/>
          <p:cNvSpPr/>
          <p:nvPr/>
        </p:nvSpPr>
        <p:spPr>
          <a:xfrm>
            <a:off x="10899699" y="6257925"/>
            <a:ext cx="22800" cy="598200"/>
          </a:xfrm>
          <a:prstGeom prst="rect">
            <a:avLst/>
          </a:prstGeom>
          <a:solidFill>
            <a:srgbClr val="BED7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35"/>
          <p:cNvSpPr txBox="1">
            <a:spLocks noGrp="1"/>
          </p:cNvSpPr>
          <p:nvPr>
            <p:ph type="title"/>
          </p:nvPr>
        </p:nvSpPr>
        <p:spPr>
          <a:xfrm>
            <a:off x="2491467" y="1681480"/>
            <a:ext cx="88764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16" name="Google Shape;216;p35"/>
          <p:cNvCxnSpPr/>
          <p:nvPr/>
        </p:nvCxnSpPr>
        <p:spPr>
          <a:xfrm>
            <a:off x="2574235" y="3305083"/>
            <a:ext cx="9617700" cy="0"/>
          </a:xfrm>
          <a:prstGeom prst="straightConnector1">
            <a:avLst/>
          </a:prstGeom>
          <a:noFill/>
          <a:ln w="5715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17" name="Google Shape;217;p35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e4a6bfe7ab_0_10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0" name="Google Shape;220;g2e4a6bfe7ab_0_10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1" name="Google Shape;221;g2e4a6bfe7ab_0_103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9"/>
          <p:cNvSpPr txBox="1">
            <a:spLocks noGrp="1"/>
          </p:cNvSpPr>
          <p:nvPr>
            <p:ph type="title"/>
          </p:nvPr>
        </p:nvSpPr>
        <p:spPr>
          <a:xfrm>
            <a:off x="616688" y="365125"/>
            <a:ext cx="10737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Georgia"/>
              <a:buNone/>
              <a:defRPr sz="4400" b="0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9"/>
          <p:cNvSpPr txBox="1">
            <a:spLocks noGrp="1"/>
          </p:cNvSpPr>
          <p:nvPr>
            <p:ph type="body" idx="1"/>
          </p:nvPr>
        </p:nvSpPr>
        <p:spPr>
          <a:xfrm>
            <a:off x="616688" y="1825625"/>
            <a:ext cx="107370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83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Arial"/>
              <a:buChar char="•"/>
              <a:defRPr sz="2200" b="1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840">
          <p15:clr>
            <a:srgbClr val="F26B43"/>
          </p15:clr>
        </p15:guide>
        <p15:guide id="2" pos="456">
          <p15:clr>
            <a:srgbClr val="F26B43"/>
          </p15:clr>
        </p15:guide>
        <p15:guide id="3" pos="2712">
          <p15:clr>
            <a:srgbClr val="F26B43"/>
          </p15:clr>
        </p15:guide>
        <p15:guide id="4" pos="4968">
          <p15:clr>
            <a:srgbClr val="F26B43"/>
          </p15:clr>
        </p15:guide>
        <p15:guide id="5" pos="7224">
          <p15:clr>
            <a:srgbClr val="F26B43"/>
          </p15:clr>
        </p15:guide>
        <p15:guide id="6" orient="horz" pos="2712">
          <p15:clr>
            <a:srgbClr val="F26B43"/>
          </p15:clr>
        </p15:guide>
        <p15:guide id="7" orient="horz" pos="1608">
          <p15:clr>
            <a:srgbClr val="F26B43"/>
          </p15:clr>
        </p15:guide>
        <p15:guide id="8" orient="horz" pos="480">
          <p15:clr>
            <a:srgbClr val="F26B43"/>
          </p15:clr>
        </p15:guide>
        <p15:guide id="9" pos="3840">
          <p15:clr>
            <a:srgbClr val="F26B43"/>
          </p15:clr>
        </p15:guide>
        <p15:guide id="10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7"/>
          <p:cNvSpPr txBox="1">
            <a:spLocks noGrp="1"/>
          </p:cNvSpPr>
          <p:nvPr>
            <p:ph type="title"/>
          </p:nvPr>
        </p:nvSpPr>
        <p:spPr>
          <a:xfrm>
            <a:off x="616688" y="365125"/>
            <a:ext cx="10737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Georgia"/>
              <a:buNone/>
              <a:defRPr sz="4400" b="0" i="0" u="none" strike="noStrike" cap="non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5" name="Google Shape;45;p17"/>
          <p:cNvSpPr txBox="1">
            <a:spLocks noGrp="1"/>
          </p:cNvSpPr>
          <p:nvPr>
            <p:ph type="body" idx="1"/>
          </p:nvPr>
        </p:nvSpPr>
        <p:spPr>
          <a:xfrm>
            <a:off x="616688" y="1825625"/>
            <a:ext cx="107370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83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Arial"/>
              <a:buChar char="•"/>
              <a:defRPr sz="2200" b="1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840">
          <p15:clr>
            <a:srgbClr val="F26B43"/>
          </p15:clr>
        </p15:guide>
        <p15:guide id="2" pos="456">
          <p15:clr>
            <a:srgbClr val="F26B43"/>
          </p15:clr>
        </p15:guide>
        <p15:guide id="3" pos="2712">
          <p15:clr>
            <a:srgbClr val="F26B43"/>
          </p15:clr>
        </p15:guide>
        <p15:guide id="4" pos="4968">
          <p15:clr>
            <a:srgbClr val="F26B43"/>
          </p15:clr>
        </p15:guide>
        <p15:guide id="5" pos="7224">
          <p15:clr>
            <a:srgbClr val="F26B43"/>
          </p15:clr>
        </p15:guide>
        <p15:guide id="6" orient="horz" pos="2712">
          <p15:clr>
            <a:srgbClr val="F26B43"/>
          </p15:clr>
        </p15:guide>
        <p15:guide id="7" orient="horz" pos="1608">
          <p15:clr>
            <a:srgbClr val="F26B43"/>
          </p15:clr>
        </p15:guide>
        <p15:guide id="8" orient="horz" pos="480">
          <p15:clr>
            <a:srgbClr val="F26B43"/>
          </p15:clr>
        </p15:guide>
        <p15:guide id="9" pos="3840">
          <p15:clr>
            <a:srgbClr val="F26B43"/>
          </p15:clr>
        </p15:guide>
        <p15:guide id="10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"/>
          <p:cNvSpPr txBox="1">
            <a:spLocks noGrp="1"/>
          </p:cNvSpPr>
          <p:nvPr>
            <p:ph type="title"/>
          </p:nvPr>
        </p:nvSpPr>
        <p:spPr>
          <a:xfrm>
            <a:off x="463375" y="1715935"/>
            <a:ext cx="5632625" cy="4505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89"/>
              <a:buNone/>
            </a:pPr>
            <a:r>
              <a:rPr lang="en-US" sz="4000"/>
              <a:t>Opportunity Zones 2.0</a:t>
            </a:r>
            <a:br>
              <a:rPr lang="en-US" sz="4000"/>
            </a:br>
            <a:br>
              <a:rPr lang="en-US" sz="4000"/>
            </a:br>
            <a:r>
              <a:rPr lang="en-US" sz="2400"/>
              <a:t>Catherine Lyons, </a:t>
            </a:r>
            <a:br>
              <a:rPr lang="en-US" sz="2400"/>
            </a:br>
            <a:r>
              <a:rPr lang="en-US" sz="2400"/>
              <a:t>Senior Director of Policy &amp; Coalitions</a:t>
            </a:r>
            <a:br>
              <a:rPr lang="en-US" sz="2400"/>
            </a:br>
            <a:r>
              <a:rPr lang="en-US" sz="2400"/>
              <a:t>	</a:t>
            </a:r>
            <a:br>
              <a:rPr lang="en-US" sz="2400"/>
            </a:br>
            <a:br>
              <a:rPr lang="en-US" sz="2200"/>
            </a:br>
            <a:r>
              <a:rPr lang="en-US" sz="2200" i="1"/>
              <a:t>June 2026</a:t>
            </a:r>
            <a:endParaRPr/>
          </a:p>
        </p:txBody>
      </p:sp>
      <p:pic>
        <p:nvPicPr>
          <p:cNvPr id="227" name="Google Shape;227;p2" descr="A picture containing building, outdoor, boat, apartment building&#10;&#10;Description automatically generated"/>
          <p:cNvPicPr preferRelativeResize="0">
            <a:picLocks noGrp="1"/>
          </p:cNvPicPr>
          <p:nvPr>
            <p:ph type="pic" idx="3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0"/>
            <a:ext cx="5089454" cy="62214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8"/>
          <p:cNvSpPr txBox="1">
            <a:spLocks noGrp="1"/>
          </p:cNvSpPr>
          <p:nvPr>
            <p:ph type="title"/>
          </p:nvPr>
        </p:nvSpPr>
        <p:spPr>
          <a:xfrm>
            <a:off x="2573024" y="1655309"/>
            <a:ext cx="9618976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r>
              <a:rPr lang="en-US" sz="2577" b="1">
                <a:solidFill>
                  <a:schemeClr val="lt1"/>
                </a:solidFill>
              </a:rPr>
              <a:t>Why do Opportunity Zones matter?</a:t>
            </a:r>
            <a:endParaRPr sz="2577">
              <a:solidFill>
                <a:schemeClr val="lt1"/>
              </a:solidFill>
            </a:endParaRPr>
          </a:p>
        </p:txBody>
      </p:sp>
      <p:sp>
        <p:nvSpPr>
          <p:cNvPr id="233" name="Google Shape;233;p8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0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239" name="Google Shape;239;p10"/>
          <p:cNvSpPr txBox="1"/>
          <p:nvPr/>
        </p:nvSpPr>
        <p:spPr>
          <a:xfrm>
            <a:off x="651150" y="2171700"/>
            <a:ext cx="9670500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More than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$100 billion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direct equity capital has been invested in OZs.</a:t>
            </a:r>
            <a:endParaRPr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Approximately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three-fourths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 all designated tracts have seen investment.</a:t>
            </a:r>
            <a:endParaRPr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rate of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housing unit growth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OZs has more than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doubled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since designation.</a:t>
            </a:r>
            <a:endParaRPr/>
          </a:p>
        </p:txBody>
      </p:sp>
      <p:sp>
        <p:nvSpPr>
          <p:cNvPr id="240" name="Google Shape;240;p10" descr="Home with solid fill"/>
          <p:cNvSpPr/>
          <p:nvPr/>
        </p:nvSpPr>
        <p:spPr>
          <a:xfrm>
            <a:off x="10626450" y="4796730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41" name="Google Shape;241;p10" descr="Marker with solid fill"/>
          <p:cNvSpPr/>
          <p:nvPr/>
        </p:nvSpPr>
        <p:spPr>
          <a:xfrm>
            <a:off x="10626450" y="3392302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42" name="Google Shape;242;p10" descr="Money with solid fill"/>
          <p:cNvSpPr/>
          <p:nvPr/>
        </p:nvSpPr>
        <p:spPr>
          <a:xfrm>
            <a:off x="10626450" y="1987874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43" name="Google Shape;243;p10"/>
          <p:cNvSpPr txBox="1">
            <a:spLocks noGrp="1"/>
          </p:cNvSpPr>
          <p:nvPr>
            <p:ph type="title"/>
          </p:nvPr>
        </p:nvSpPr>
        <p:spPr>
          <a:xfrm>
            <a:off x="1260750" y="195073"/>
            <a:ext cx="9670500" cy="1302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358"/>
              <a:buFont typeface="Georgia"/>
              <a:buNone/>
            </a:pPr>
            <a:r>
              <a:rPr lang="en-US" sz="3100" b="1">
                <a:solidFill>
                  <a:schemeClr val="dk1"/>
                </a:solidFill>
              </a:rPr>
              <a:t>Why </a:t>
            </a:r>
            <a:r>
              <a:rPr lang="en-US" sz="3100">
                <a:solidFill>
                  <a:schemeClr val="dk1"/>
                </a:solidFill>
              </a:rPr>
              <a:t>do OZs matter?</a:t>
            </a:r>
            <a:br>
              <a:rPr lang="en-US" sz="3100">
                <a:solidFill>
                  <a:schemeClr val="dk1"/>
                </a:solidFill>
              </a:rPr>
            </a:br>
            <a:r>
              <a:rPr lang="en-US" sz="2200" i="1">
                <a:solidFill>
                  <a:schemeClr val="dk1"/>
                </a:solidFill>
              </a:rPr>
              <a:t>Because they’re bringing capital to communities</a:t>
            </a:r>
            <a:endParaRPr sz="2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16" descr="A map of the united states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 b="11708"/>
          <a:stretch/>
        </p:blipFill>
        <p:spPr>
          <a:xfrm>
            <a:off x="267629" y="11151"/>
            <a:ext cx="8452625" cy="669267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6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250" name="Google Shape;250;p16"/>
          <p:cNvSpPr txBox="1"/>
          <p:nvPr/>
        </p:nvSpPr>
        <p:spPr>
          <a:xfrm>
            <a:off x="8987883" y="1332089"/>
            <a:ext cx="2820551" cy="4574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Nationwide, &gt;</a:t>
            </a: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$100 billion 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has been invested in OZs to date.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Through 2022, </a:t>
            </a: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46 states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had received more than </a:t>
            </a: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$100 million 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OZ capital.</a:t>
            </a: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24 states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had received more than </a:t>
            </a: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$1 billion.</a:t>
            </a:r>
            <a:endParaRPr/>
          </a:p>
        </p:txBody>
      </p:sp>
      <p:sp>
        <p:nvSpPr>
          <p:cNvPr id="251" name="Google Shape;251;p16"/>
          <p:cNvSpPr txBox="1"/>
          <p:nvPr/>
        </p:nvSpPr>
        <p:spPr>
          <a:xfrm>
            <a:off x="0" y="6611819"/>
            <a:ext cx="5137265" cy="246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Joint Committee on Taxation, May 2024 | Data through 2022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3e53bef2dbd_0_2"/>
          <p:cNvSpPr txBox="1">
            <a:spLocks noGrp="1"/>
          </p:cNvSpPr>
          <p:nvPr>
            <p:ph type="body" idx="1"/>
          </p:nvPr>
        </p:nvSpPr>
        <p:spPr>
          <a:xfrm>
            <a:off x="1251245" y="1066779"/>
            <a:ext cx="9670500" cy="278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5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g3e53bef2dbd_0_2"/>
          <p:cNvSpPr txBox="1">
            <a:spLocks noGrp="1"/>
          </p:cNvSpPr>
          <p:nvPr>
            <p:ph type="body" idx="2"/>
          </p:nvPr>
        </p:nvSpPr>
        <p:spPr>
          <a:xfrm>
            <a:off x="1371600" y="1868487"/>
            <a:ext cx="9682200" cy="4112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5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g3e53bef2dbd_0_2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pic>
        <p:nvPicPr>
          <p:cNvPr id="270" name="Google Shape;270;g3e53bef2dbd_0_2"/>
          <p:cNvPicPr preferRelativeResize="0"/>
          <p:nvPr/>
        </p:nvPicPr>
        <p:blipFill rotWithShape="1">
          <a:blip r:embed="rId3">
            <a:alphaModFix/>
          </a:blip>
          <a:srcRect r="5900" b="8366"/>
          <a:stretch/>
        </p:blipFill>
        <p:spPr>
          <a:xfrm>
            <a:off x="536976" y="69538"/>
            <a:ext cx="10791476" cy="5911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1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276" name="Google Shape;276;p11"/>
          <p:cNvSpPr txBox="1"/>
          <p:nvPr/>
        </p:nvSpPr>
        <p:spPr>
          <a:xfrm>
            <a:off x="709352" y="0"/>
            <a:ext cx="10773296" cy="1220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OZs in Action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2000" b="0" i="1" u="none" strike="noStrike" cap="non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OZ investments frequently take the form of multifamily residential in-fill development</a:t>
            </a:r>
            <a:endParaRPr sz="20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11"/>
          <p:cNvSpPr/>
          <p:nvPr/>
        </p:nvSpPr>
        <p:spPr>
          <a:xfrm>
            <a:off x="5344886" y="1408031"/>
            <a:ext cx="1600200" cy="464103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8" name="Google Shape;278;p11" descr="A street with cars and buildings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12755" y="1872134"/>
            <a:ext cx="6715314" cy="4729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11" descr="A map of a city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197" y="1955596"/>
            <a:ext cx="5224689" cy="4562254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11"/>
          <p:cNvSpPr txBox="1"/>
          <p:nvPr/>
        </p:nvSpPr>
        <p:spPr>
          <a:xfrm>
            <a:off x="3870075" y="1303714"/>
            <a:ext cx="4081342" cy="464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84"/>
              <a:buFont typeface="Arial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Before</a:t>
            </a:r>
            <a:endParaRPr sz="20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3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286" name="Google Shape;286;p13"/>
          <p:cNvSpPr txBox="1"/>
          <p:nvPr/>
        </p:nvSpPr>
        <p:spPr>
          <a:xfrm>
            <a:off x="709352" y="0"/>
            <a:ext cx="10773296" cy="1220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OZs in Action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2000" b="0" i="1" u="none" strike="noStrike" cap="non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OZ investments frequently take the form of multifamily residential in-fill development</a:t>
            </a:r>
            <a:endParaRPr sz="20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13"/>
          <p:cNvSpPr/>
          <p:nvPr/>
        </p:nvSpPr>
        <p:spPr>
          <a:xfrm>
            <a:off x="5344886" y="1408031"/>
            <a:ext cx="1600200" cy="464103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13"/>
          <p:cNvSpPr txBox="1"/>
          <p:nvPr/>
        </p:nvSpPr>
        <p:spPr>
          <a:xfrm>
            <a:off x="3870075" y="1303714"/>
            <a:ext cx="4081342" cy="464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84"/>
              <a:buFont typeface="Arial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After</a:t>
            </a:r>
            <a:endParaRPr sz="20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9" name="Google Shape;289;p13" descr="Kōz on West 4th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1171" y="2008687"/>
            <a:ext cx="5228909" cy="422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13" descr="Construction site with construction equipment and a crane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4053" y="2008686"/>
            <a:ext cx="6130349" cy="42511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3"/>
          <p:cNvSpPr txBox="1">
            <a:spLocks noGrp="1"/>
          </p:cNvSpPr>
          <p:nvPr>
            <p:ph type="title"/>
          </p:nvPr>
        </p:nvSpPr>
        <p:spPr>
          <a:xfrm>
            <a:off x="2573024" y="1655309"/>
            <a:ext cx="9618976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r>
              <a:rPr lang="en-US" sz="2577" b="1">
                <a:solidFill>
                  <a:schemeClr val="lt1"/>
                </a:solidFill>
              </a:rPr>
              <a:t>How OZs work</a:t>
            </a:r>
            <a:endParaRPr sz="2577">
              <a:solidFill>
                <a:schemeClr val="lt1"/>
              </a:solidFill>
            </a:endParaRPr>
          </a:p>
        </p:txBody>
      </p:sp>
      <p:sp>
        <p:nvSpPr>
          <p:cNvPr id="296" name="Google Shape;296;p23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41"/>
          <p:cNvSpPr txBox="1">
            <a:spLocks noGrp="1"/>
          </p:cNvSpPr>
          <p:nvPr>
            <p:ph type="title"/>
          </p:nvPr>
        </p:nvSpPr>
        <p:spPr>
          <a:xfrm>
            <a:off x="1260750" y="464321"/>
            <a:ext cx="9670500" cy="915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 b="1">
                <a:solidFill>
                  <a:schemeClr val="dk1"/>
                </a:solidFill>
              </a:rPr>
              <a:t>Who</a:t>
            </a:r>
            <a:r>
              <a:rPr lang="en-US" sz="3100">
                <a:solidFill>
                  <a:schemeClr val="dk1"/>
                </a:solidFill>
              </a:rPr>
              <a:t> are OZ investors?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302" name="Google Shape;302;p41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303" name="Google Shape;303;p41"/>
          <p:cNvSpPr txBox="1"/>
          <p:nvPr/>
        </p:nvSpPr>
        <p:spPr>
          <a:xfrm>
            <a:off x="368300" y="2184400"/>
            <a:ext cx="10807893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OZs offer capital gains tax incentives, meaning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any private entity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with a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capital gains tax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liability is a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potential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OZ investor.</a:t>
            </a:r>
            <a:endParaRPr/>
          </a:p>
        </p:txBody>
      </p:sp>
      <p:sp>
        <p:nvSpPr>
          <p:cNvPr id="304" name="Google Shape;304;p41"/>
          <p:cNvSpPr txBox="1"/>
          <p:nvPr/>
        </p:nvSpPr>
        <p:spPr>
          <a:xfrm>
            <a:off x="562249" y="4232361"/>
            <a:ext cx="2681694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Individuals</a:t>
            </a:r>
            <a:endParaRPr dirty="0"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Corporations</a:t>
            </a:r>
            <a:endParaRPr dirty="0"/>
          </a:p>
        </p:txBody>
      </p:sp>
      <p:sp>
        <p:nvSpPr>
          <p:cNvPr id="305" name="Google Shape;305;p41"/>
          <p:cNvSpPr txBox="1"/>
          <p:nvPr/>
        </p:nvSpPr>
        <p:spPr>
          <a:xfrm>
            <a:off x="4003165" y="4251055"/>
            <a:ext cx="383149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Institutional investors</a:t>
            </a:r>
            <a:endParaRPr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Private equity</a:t>
            </a:r>
            <a:endParaRPr/>
          </a:p>
        </p:txBody>
      </p:sp>
      <p:sp>
        <p:nvSpPr>
          <p:cNvPr id="306" name="Google Shape;306;p41"/>
          <p:cNvSpPr txBox="1"/>
          <p:nvPr/>
        </p:nvSpPr>
        <p:spPr>
          <a:xfrm>
            <a:off x="8740911" y="4232360"/>
            <a:ext cx="2888840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Banks</a:t>
            </a:r>
            <a:endParaRPr dirty="0"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Landowners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2"/>
          <p:cNvSpPr txBox="1">
            <a:spLocks noGrp="1"/>
          </p:cNvSpPr>
          <p:nvPr>
            <p:ph type="title"/>
          </p:nvPr>
        </p:nvSpPr>
        <p:spPr>
          <a:xfrm>
            <a:off x="1260750" y="464321"/>
            <a:ext cx="9670500" cy="915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 b="1">
                <a:solidFill>
                  <a:schemeClr val="dk1"/>
                </a:solidFill>
              </a:rPr>
              <a:t>Where</a:t>
            </a:r>
            <a:r>
              <a:rPr lang="en-US" sz="3100">
                <a:solidFill>
                  <a:schemeClr val="dk1"/>
                </a:solidFill>
              </a:rPr>
              <a:t> are OZs?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312" name="Google Shape;312;p42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313" name="Google Shape;313;p42"/>
          <p:cNvSpPr txBox="1"/>
          <p:nvPr/>
        </p:nvSpPr>
        <p:spPr>
          <a:xfrm>
            <a:off x="406400" y="1927402"/>
            <a:ext cx="9105899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Opportunity Zones are low-income census tracts (LICs)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designated by governors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314" name="Google Shape;314;p42"/>
          <p:cNvSpPr txBox="1"/>
          <p:nvPr/>
        </p:nvSpPr>
        <p:spPr>
          <a:xfrm>
            <a:off x="560525" y="3225800"/>
            <a:ext cx="11280376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Governors nominate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25%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of their eligible LICs to be OZs, where investors are entitled to certain tax benefits.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Governors are preparing to nominate the next round of tracts with OZ designations that will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last a decade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Getting zone nominations right is fundamental to long-term success.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3"/>
          <p:cNvSpPr txBox="1">
            <a:spLocks noGrp="1"/>
          </p:cNvSpPr>
          <p:nvPr>
            <p:ph type="title"/>
          </p:nvPr>
        </p:nvSpPr>
        <p:spPr>
          <a:xfrm>
            <a:off x="1260750" y="464321"/>
            <a:ext cx="9670500" cy="915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 b="1">
                <a:solidFill>
                  <a:schemeClr val="dk1"/>
                </a:solidFill>
              </a:rPr>
              <a:t>What</a:t>
            </a:r>
            <a:r>
              <a:rPr lang="en-US" sz="3100">
                <a:solidFill>
                  <a:schemeClr val="dk1"/>
                </a:solidFill>
              </a:rPr>
              <a:t> are the OZ tax benefits?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330" name="Google Shape;330;p43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331" name="Google Shape;331;p43"/>
          <p:cNvSpPr txBox="1"/>
          <p:nvPr/>
        </p:nvSpPr>
        <p:spPr>
          <a:xfrm>
            <a:off x="406400" y="1927402"/>
            <a:ext cx="1122507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 investors are eligible for a series of capital gains tax incentives.</a:t>
            </a:r>
            <a:endParaRPr/>
          </a:p>
        </p:txBody>
      </p:sp>
      <p:sp>
        <p:nvSpPr>
          <p:cNvPr id="332" name="Google Shape;332;p43"/>
          <p:cNvSpPr txBox="1"/>
          <p:nvPr/>
        </p:nvSpPr>
        <p:spPr>
          <a:xfrm>
            <a:off x="1121050" y="2722656"/>
            <a:ext cx="11070950" cy="3693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Noto Sans Symbols"/>
              <a:buChar char="✔"/>
            </a:pPr>
            <a:r>
              <a:rPr lang="en-US" sz="2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2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5-year deferral </a:t>
            </a:r>
            <a:r>
              <a:rPr lang="en-US" sz="2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 taxes owed on a capital gain rolled over into a dedicated Opportunity Fund (OZ investment vehicle).</a:t>
            </a:r>
            <a:endParaRPr/>
          </a:p>
          <a:p>
            <a:pPr marL="285750" marR="0" lvl="0" indent="-1206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Noto Sans Symbols"/>
              <a:buNone/>
            </a:pPr>
            <a:endParaRPr sz="2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Noto Sans Symbols"/>
              <a:buChar char="✔"/>
            </a:pPr>
            <a:r>
              <a:rPr lang="en-US" sz="2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2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10% step-up in basis </a:t>
            </a:r>
            <a:r>
              <a:rPr lang="en-US" sz="2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that tax bill once it comes due.</a:t>
            </a:r>
            <a:endParaRPr/>
          </a:p>
          <a:p>
            <a:pPr marL="1371600" marR="0" lvl="4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30% in </a:t>
            </a: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rural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areas.</a:t>
            </a:r>
            <a:endParaRPr/>
          </a:p>
          <a:p>
            <a:pPr marL="285750" marR="0" lvl="0" indent="-1206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Noto Sans Symbols"/>
              <a:buNone/>
            </a:pPr>
            <a:endParaRPr sz="2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Noto Sans Symbols"/>
              <a:buChar char="✔"/>
            </a:pPr>
            <a:r>
              <a:rPr lang="en-US" sz="2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2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permanent exclusion </a:t>
            </a:r>
            <a:r>
              <a:rPr lang="en-US" sz="2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(i.e., no capital gains taxes) on any subsequent </a:t>
            </a:r>
            <a:r>
              <a:rPr lang="en-US" sz="2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qualifying</a:t>
            </a:r>
            <a:r>
              <a:rPr lang="en-US" sz="2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(i.e., economically additive) investment made in OZs and held for at least 10 years.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47"/>
          <p:cNvSpPr txBox="1">
            <a:spLocks noGrp="1"/>
          </p:cNvSpPr>
          <p:nvPr>
            <p:ph type="title"/>
          </p:nvPr>
        </p:nvSpPr>
        <p:spPr>
          <a:xfrm>
            <a:off x="1260750" y="464321"/>
            <a:ext cx="9670500" cy="915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 b="1">
                <a:solidFill>
                  <a:schemeClr val="dk1"/>
                </a:solidFill>
              </a:rPr>
              <a:t>How </a:t>
            </a:r>
            <a:r>
              <a:rPr lang="en-US" sz="3100">
                <a:solidFill>
                  <a:schemeClr val="dk1"/>
                </a:solidFill>
              </a:rPr>
              <a:t>do OZs work?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338" name="Google Shape;338;p47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339" name="Google Shape;339;p47"/>
          <p:cNvSpPr txBox="1"/>
          <p:nvPr/>
        </p:nvSpPr>
        <p:spPr>
          <a:xfrm>
            <a:off x="560524" y="1992411"/>
            <a:ext cx="11631475" cy="4832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 designations </a:t>
            </a:r>
            <a:r>
              <a:rPr lang="en-US" sz="28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 not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guarantee investment.</a:t>
            </a:r>
            <a:endParaRPr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OZs reward investing in low-income communities by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increasing the potential returns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on successful investments.</a:t>
            </a:r>
            <a:endParaRPr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OZs deliver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equity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capital to projects.</a:t>
            </a:r>
            <a:endParaRPr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OZ incentives can be used to build new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structures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rehabilitate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old ones. They can also be used to invest in businesses, business property, and capital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equipment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75"/>
          <p:cNvSpPr txBox="1"/>
          <p:nvPr/>
        </p:nvSpPr>
        <p:spPr>
          <a:xfrm>
            <a:off x="276726" y="2264322"/>
            <a:ext cx="4007887" cy="3724066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New and refurbished multifamily rental housing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Workforce housing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Mixed-use developments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Adaptive reuse and historical rehabilitations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Real estate for commercial purposes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Urban, semi-urban, and suburban in-fill development</a:t>
            </a:r>
            <a:endParaRPr/>
          </a:p>
        </p:txBody>
      </p:sp>
      <p:sp>
        <p:nvSpPr>
          <p:cNvPr id="467" name="Google Shape;467;p75"/>
          <p:cNvSpPr txBox="1">
            <a:spLocks noGrp="1"/>
          </p:cNvSpPr>
          <p:nvPr>
            <p:ph type="title"/>
          </p:nvPr>
        </p:nvSpPr>
        <p:spPr>
          <a:xfrm>
            <a:off x="1260750" y="400466"/>
            <a:ext cx="9670500" cy="9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>
                <a:solidFill>
                  <a:schemeClr val="dk1"/>
                </a:solidFill>
              </a:rPr>
              <a:t>What worked in OZs 1.0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468" name="Google Shape;468;p75"/>
          <p:cNvSpPr txBox="1">
            <a:spLocks noGrp="1"/>
          </p:cNvSpPr>
          <p:nvPr>
            <p:ph type="sldNum" idx="12"/>
          </p:nvPr>
        </p:nvSpPr>
        <p:spPr>
          <a:xfrm>
            <a:off x="10027380" y="5958742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469" name="Google Shape;469;p75"/>
          <p:cNvSpPr txBox="1"/>
          <p:nvPr/>
        </p:nvSpPr>
        <p:spPr>
          <a:xfrm>
            <a:off x="8472424" y="2264322"/>
            <a:ext cx="3607281" cy="4031843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Single-family homes (especially for sale)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Venture-style equity investment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Direct investment into small businesses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“Retail” investor participation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Widespread rural investment*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Transparency*</a:t>
            </a:r>
            <a:endParaRPr/>
          </a:p>
        </p:txBody>
      </p:sp>
      <p:sp>
        <p:nvSpPr>
          <p:cNvPr id="470" name="Google Shape;470;p75"/>
          <p:cNvSpPr txBox="1"/>
          <p:nvPr/>
        </p:nvSpPr>
        <p:spPr>
          <a:xfrm>
            <a:off x="1628669" y="1802657"/>
            <a:ext cx="1415772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Worked!</a:t>
            </a:r>
            <a:endParaRPr/>
          </a:p>
        </p:txBody>
      </p:sp>
      <p:sp>
        <p:nvSpPr>
          <p:cNvPr id="471" name="Google Shape;471;p75"/>
          <p:cNvSpPr txBox="1"/>
          <p:nvPr/>
        </p:nvSpPr>
        <p:spPr>
          <a:xfrm>
            <a:off x="4590900" y="1802650"/>
            <a:ext cx="342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/>
              <a:t>Sometimes</a:t>
            </a:r>
            <a:r>
              <a:rPr lang="en-US" sz="24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worked…</a:t>
            </a:r>
            <a:endParaRPr/>
          </a:p>
        </p:txBody>
      </p:sp>
      <p:sp>
        <p:nvSpPr>
          <p:cNvPr id="472" name="Google Shape;472;p75"/>
          <p:cNvSpPr txBox="1"/>
          <p:nvPr/>
        </p:nvSpPr>
        <p:spPr>
          <a:xfrm>
            <a:off x="8811026" y="1802655"/>
            <a:ext cx="213071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Did not work.</a:t>
            </a:r>
            <a:endParaRPr/>
          </a:p>
        </p:txBody>
      </p:sp>
      <p:sp>
        <p:nvSpPr>
          <p:cNvPr id="473" name="Google Shape;473;p75"/>
          <p:cNvSpPr txBox="1"/>
          <p:nvPr/>
        </p:nvSpPr>
        <p:spPr>
          <a:xfrm>
            <a:off x="4288975" y="2264319"/>
            <a:ext cx="4007887" cy="2416016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Deeply affordable housing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Pairing with LIHTC and NMTC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investment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Diversified rural investments*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CDFI/impact sector engagement*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75"/>
          <p:cNvSpPr txBox="1"/>
          <p:nvPr/>
        </p:nvSpPr>
        <p:spPr>
          <a:xfrm>
            <a:off x="5631951" y="6373108"/>
            <a:ext cx="3179075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*expect to change or improve with 2.0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50"/>
          <p:cNvSpPr txBox="1"/>
          <p:nvPr/>
        </p:nvSpPr>
        <p:spPr>
          <a:xfrm>
            <a:off x="390419" y="966802"/>
            <a:ext cx="11083422" cy="4924395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5588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3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Remember, the OZ incentive is </a:t>
            </a:r>
            <a:r>
              <a:rPr lang="en-US" sz="3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flexible </a:t>
            </a:r>
            <a:r>
              <a:rPr lang="en-US" sz="3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in:</a:t>
            </a:r>
            <a:endParaRPr/>
          </a:p>
          <a:p>
            <a:pPr marL="1016000" marR="0" lvl="0" indent="-45720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⮚"/>
            </a:pPr>
            <a:r>
              <a:rPr lang="en-US" sz="28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Who </a:t>
            </a:r>
            <a:r>
              <a:rPr lang="en-US" sz="2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use it (anyone with a capital gain)</a:t>
            </a:r>
            <a:endParaRPr/>
          </a:p>
          <a:p>
            <a:pPr marL="1016000" marR="0" lvl="0" indent="-45720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⮚"/>
            </a:pPr>
            <a:r>
              <a:rPr lang="en-US" sz="28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much </a:t>
            </a:r>
            <a:r>
              <a:rPr lang="en-US" sz="2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they invest (low overhead means large or small)</a:t>
            </a:r>
            <a:endParaRPr/>
          </a:p>
          <a:p>
            <a:pPr marL="1016000" marR="0" lvl="0" indent="-45720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⮚"/>
            </a:pPr>
            <a:r>
              <a:rPr lang="en-US" sz="28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</a:t>
            </a:r>
            <a:r>
              <a:rPr lang="en-US" sz="2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it goes towards (as long as it’s new or improved, economically additive and in a zone, it’s likely qualifying).</a:t>
            </a:r>
            <a:endParaRPr/>
          </a:p>
          <a:p>
            <a:pPr marL="558800" marR="0" lvl="0" indent="0" algn="l" rtl="0">
              <a:lnSpc>
                <a:spcPct val="100000"/>
              </a:lnSpc>
              <a:spcBef>
                <a:spcPts val="2400"/>
              </a:spcBef>
              <a:spcAft>
                <a:spcPts val="1200"/>
              </a:spcAft>
              <a:buNone/>
            </a:pPr>
            <a:r>
              <a:rPr lang="en-US" sz="3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Wherever there’s a place for equity investment, there’s an opening for OZ capital.</a:t>
            </a:r>
            <a:endParaRPr/>
          </a:p>
        </p:txBody>
      </p:sp>
      <p:sp>
        <p:nvSpPr>
          <p:cNvPr id="345" name="Google Shape;345;p50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7"/>
          <p:cNvSpPr txBox="1">
            <a:spLocks noGrp="1"/>
          </p:cNvSpPr>
          <p:nvPr>
            <p:ph type="title"/>
          </p:nvPr>
        </p:nvSpPr>
        <p:spPr>
          <a:xfrm>
            <a:off x="2573024" y="1655309"/>
            <a:ext cx="9618976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r>
              <a:rPr lang="en-US" sz="2577" b="1">
                <a:solidFill>
                  <a:schemeClr val="lt1"/>
                </a:solidFill>
              </a:rPr>
              <a:t>What’s new in 2.0</a:t>
            </a:r>
            <a:endParaRPr sz="2577">
              <a:solidFill>
                <a:schemeClr val="lt1"/>
              </a:solidFill>
            </a:endParaRPr>
          </a:p>
        </p:txBody>
      </p:sp>
      <p:sp>
        <p:nvSpPr>
          <p:cNvPr id="351" name="Google Shape;351;p57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2e3a2025989_0_27"/>
          <p:cNvSpPr txBox="1"/>
          <p:nvPr/>
        </p:nvSpPr>
        <p:spPr>
          <a:xfrm>
            <a:off x="732875" y="1487800"/>
            <a:ext cx="10867500" cy="5155227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445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✔"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Incentive structure. 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Changes will result in a smoother, more predictable flow of investment.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44500" marR="0" lvl="0" indent="-215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endParaRPr sz="2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44500" marR="0" lvl="0" indent="-355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✔"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Rural provisions. 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Significant added tax benefits for rural investments will influence behavior.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44500" marR="0" lvl="0" indent="-215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endParaRPr sz="2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44500" marR="0" lvl="0" indent="-355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✔"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Reporting and transparency. 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robust data collection and publication regime will demystify OZ investment.</a:t>
            </a:r>
            <a:endParaRPr/>
          </a:p>
          <a:p>
            <a:pPr marL="444500" marR="0" lvl="0" indent="-215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endParaRPr sz="2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44500" marR="0" lvl="0" indent="-355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✔"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Zone eligibility and designation. 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Stricter targeting criteria will produce a narrower map.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44500" marR="0" lvl="0" indent="-215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endParaRPr sz="2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g2e3a2025989_0_27"/>
          <p:cNvSpPr txBox="1">
            <a:spLocks noGrp="1"/>
          </p:cNvSpPr>
          <p:nvPr>
            <p:ph type="title"/>
          </p:nvPr>
        </p:nvSpPr>
        <p:spPr>
          <a:xfrm>
            <a:off x="1260750" y="464321"/>
            <a:ext cx="9670500" cy="915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>
                <a:solidFill>
                  <a:schemeClr val="dk1"/>
                </a:solidFill>
              </a:rPr>
              <a:t>OZ 2.0: What’s new</a:t>
            </a:r>
            <a:br>
              <a:rPr lang="en-US">
                <a:solidFill>
                  <a:schemeClr val="dk1"/>
                </a:solidFill>
              </a:rPr>
            </a:br>
            <a:endParaRPr sz="2200">
              <a:solidFill>
                <a:schemeClr val="dk1"/>
              </a:solidFill>
            </a:endParaRPr>
          </a:p>
        </p:txBody>
      </p:sp>
      <p:sp>
        <p:nvSpPr>
          <p:cNvPr id="358" name="Google Shape;358;g2e3a2025989_0_27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15"/>
          <p:cNvSpPr txBox="1"/>
          <p:nvPr/>
        </p:nvSpPr>
        <p:spPr>
          <a:xfrm>
            <a:off x="732875" y="1287456"/>
            <a:ext cx="11289300" cy="4524285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889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Decennial zone selections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New investment maps will be set every 10 years starting January 1, 2027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1.0 map will still be in effect for the first two years of the 2.0 map (until December 31, 2028)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3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19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Key date</a:t>
            </a:r>
            <a:r>
              <a:rPr lang="en-US" sz="19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the 90-day window for new zone designations </a:t>
            </a:r>
            <a:r>
              <a:rPr lang="en-US" sz="1900" b="0" i="1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will kick off July 1, 2026.</a:t>
            </a:r>
            <a:endParaRPr sz="1400" b="0" i="0" u="none" strike="noStrike" cap="none">
              <a:solidFill>
                <a:srgbClr val="000000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44500" marR="0" lvl="2" indent="-215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endParaRPr sz="19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Eligibility criteria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1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Poverty rate </a:t>
            </a:r>
            <a:r>
              <a:rPr lang="en-US"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remains at 20%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However, tracts qualifying on poverty must have a median family income </a:t>
            </a:r>
            <a:r>
              <a:rPr lang="en-US" sz="16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below</a:t>
            </a: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125% of the area benchmark.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1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Median family income </a:t>
            </a:r>
            <a:r>
              <a:rPr lang="en-US"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falls from 80% of the area benchmark to 70%.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reduces the number of eligible tracts and future OZs by &gt;20%.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203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 before, </a:t>
            </a:r>
            <a:r>
              <a:rPr lang="en-US" sz="1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governors nominate 25% </a:t>
            </a:r>
            <a:r>
              <a:rPr lang="en-US"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 their qualifying tracts as OZs, with a 25 tract minimum.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15"/>
          <p:cNvSpPr txBox="1">
            <a:spLocks noGrp="1"/>
          </p:cNvSpPr>
          <p:nvPr>
            <p:ph type="title"/>
          </p:nvPr>
        </p:nvSpPr>
        <p:spPr>
          <a:xfrm>
            <a:off x="1260750" y="311070"/>
            <a:ext cx="9670500" cy="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 dirty="0">
                <a:solidFill>
                  <a:schemeClr val="dk1"/>
                </a:solidFill>
              </a:rPr>
              <a:t>Zone Eligibility and Designation</a:t>
            </a:r>
            <a:endParaRPr sz="2200" dirty="0">
              <a:solidFill>
                <a:schemeClr val="dk1"/>
              </a:solidFill>
            </a:endParaRPr>
          </a:p>
        </p:txBody>
      </p:sp>
      <p:sp>
        <p:nvSpPr>
          <p:cNvPr id="397" name="Google Shape;397;p15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61"/>
          <p:cNvSpPr txBox="1">
            <a:spLocks noGrp="1"/>
          </p:cNvSpPr>
          <p:nvPr>
            <p:ph type="title"/>
          </p:nvPr>
        </p:nvSpPr>
        <p:spPr>
          <a:xfrm>
            <a:off x="2573024" y="1655309"/>
            <a:ext cx="883353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r>
              <a:rPr lang="en-US" sz="2577" b="1">
                <a:solidFill>
                  <a:schemeClr val="lt1"/>
                </a:solidFill>
              </a:rPr>
              <a:t>Zone designations deep dive</a:t>
            </a:r>
            <a:endParaRPr sz="2577">
              <a:solidFill>
                <a:schemeClr val="lt1"/>
              </a:solidFill>
            </a:endParaRPr>
          </a:p>
        </p:txBody>
      </p:sp>
      <p:sp>
        <p:nvSpPr>
          <p:cNvPr id="403" name="Google Shape;403;p61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7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409" name="Google Shape;409;p37"/>
          <p:cNvSpPr txBox="1"/>
          <p:nvPr/>
        </p:nvSpPr>
        <p:spPr>
          <a:xfrm>
            <a:off x="8655950" y="1552353"/>
            <a:ext cx="3212400" cy="4176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Stricter eligibility criteria mean that most states will have </a:t>
            </a:r>
            <a:r>
              <a:rPr lang="en-US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~20% fewer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OZ tracts to nominate in 2026.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Nationally, the number of OZs is expected to fall from 8,726 to </a:t>
            </a:r>
            <a:r>
              <a:rPr lang="en-US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6,304.</a:t>
            </a:r>
            <a:endParaRPr sz="2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endParaRPr sz="2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p37" descr="A map of the united states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8426824" cy="6853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54"/>
          <p:cNvSpPr txBox="1">
            <a:spLocks noGrp="1"/>
          </p:cNvSpPr>
          <p:nvPr>
            <p:ph type="title"/>
          </p:nvPr>
        </p:nvSpPr>
        <p:spPr>
          <a:xfrm>
            <a:off x="1260750" y="0"/>
            <a:ext cx="9670500" cy="915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>
                <a:solidFill>
                  <a:schemeClr val="dk1"/>
                </a:solidFill>
              </a:rPr>
              <a:t>EIG has mapped eligible census tracts on our website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416" name="Google Shape;416;p54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pic>
        <p:nvPicPr>
          <p:cNvPr id="417" name="Google Shape;417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330" y="1047909"/>
            <a:ext cx="10363200" cy="5659279"/>
          </a:xfrm>
          <a:prstGeom prst="rect">
            <a:avLst/>
          </a:prstGeom>
          <a:noFill/>
          <a:ln>
            <a:noFill/>
          </a:ln>
        </p:spPr>
      </p:pic>
      <p:sp>
        <p:nvSpPr>
          <p:cNvPr id="418" name="Google Shape;418;p54"/>
          <p:cNvSpPr txBox="1"/>
          <p:nvPr/>
        </p:nvSpPr>
        <p:spPr>
          <a:xfrm>
            <a:off x="6451600" y="5348426"/>
            <a:ext cx="4912380" cy="461665"/>
          </a:xfrm>
          <a:prstGeom prst="rect">
            <a:avLst/>
          </a:prstGeom>
          <a:solidFill>
            <a:srgbClr val="5196A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https://eig.org/ozs-resources/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67"/>
          <p:cNvSpPr txBox="1">
            <a:spLocks noGrp="1"/>
          </p:cNvSpPr>
          <p:nvPr>
            <p:ph type="title"/>
          </p:nvPr>
        </p:nvSpPr>
        <p:spPr>
          <a:xfrm>
            <a:off x="1260750" y="464321"/>
            <a:ext cx="9670500" cy="915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 b="1">
                <a:solidFill>
                  <a:schemeClr val="dk1"/>
                </a:solidFill>
              </a:rPr>
              <a:t>Why </a:t>
            </a:r>
            <a:r>
              <a:rPr lang="en-US" sz="3100">
                <a:solidFill>
                  <a:schemeClr val="dk1"/>
                </a:solidFill>
              </a:rPr>
              <a:t>should communities care about OZs?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424" name="Google Shape;424;p67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425" name="Google Shape;425;p67"/>
          <p:cNvSpPr txBox="1"/>
          <p:nvPr/>
        </p:nvSpPr>
        <p:spPr>
          <a:xfrm>
            <a:off x="536775" y="1814822"/>
            <a:ext cx="11469178" cy="4647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OZs can help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close deals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get good projects off the ground.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OZs can drive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in-fill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development; complete the neighborhood fabric.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OZs can help mobilize local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reinvestment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or “local-vesting” efforts.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OZs can directly help address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housing shortages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 all price levels.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boosted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rural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incentives should spark 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economic development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✔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 designation can put more power—and private capital—</a:t>
            </a: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behind your plans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68"/>
          <p:cNvSpPr txBox="1"/>
          <p:nvPr/>
        </p:nvSpPr>
        <p:spPr>
          <a:xfrm>
            <a:off x="775773" y="1922467"/>
            <a:ext cx="9438300" cy="4493508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546100" marR="0" lvl="0" indent="-457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AutoNum type="arabicPeriod"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community test: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Does the area genuinely need new investment to grow and diversify their economies so that residents can prosper?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1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46100" marR="0" lvl="0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AutoNum type="arabicPeriod" startAt="2"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market test: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Does the area have a reasonable chance to attract private capital and put it to productive use within the policy’s timelines?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1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46100" marR="0" lvl="0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AutoNum type="arabicPeriod" startAt="3"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policy test: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Are local policies investment-friendly and conducive to economic development? </a:t>
            </a:r>
            <a:endParaRPr sz="1400" b="0" i="1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1" name="Google Shape;431;p68"/>
          <p:cNvSpPr txBox="1">
            <a:spLocks noGrp="1"/>
          </p:cNvSpPr>
          <p:nvPr>
            <p:ph type="title"/>
          </p:nvPr>
        </p:nvSpPr>
        <p:spPr>
          <a:xfrm>
            <a:off x="1260750" y="400466"/>
            <a:ext cx="9670500" cy="9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>
                <a:solidFill>
                  <a:schemeClr val="dk1"/>
                </a:solidFill>
              </a:rPr>
              <a:t>A three-part test for identifying good OZ tracts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432" name="Google Shape;432;p68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69"/>
          <p:cNvSpPr txBox="1">
            <a:spLocks noGrp="1"/>
          </p:cNvSpPr>
          <p:nvPr>
            <p:ph type="title"/>
          </p:nvPr>
        </p:nvSpPr>
        <p:spPr>
          <a:xfrm>
            <a:off x="609599" y="464321"/>
            <a:ext cx="11025899" cy="640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11"/>
              <a:buFont typeface="Georgia"/>
              <a:buNone/>
            </a:pPr>
            <a:r>
              <a:rPr lang="en-US" sz="3100">
                <a:solidFill>
                  <a:schemeClr val="dk1"/>
                </a:solidFill>
              </a:rPr>
              <a:t>Key questions for local leaders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438" name="Google Shape;438;p69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439" name="Google Shape;439;p69"/>
          <p:cNvSpPr txBox="1"/>
          <p:nvPr/>
        </p:nvSpPr>
        <p:spPr>
          <a:xfrm>
            <a:off x="583051" y="1777061"/>
            <a:ext cx="11025898" cy="4616618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3746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Where do you wish to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channel development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Where have you recently invested in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infrastructure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or enacted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zoning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reform?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your priority neighborhoods for economic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revitalization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your core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anchor assets 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eligible census tracts?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Which tracts might be primed for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housing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which for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commercial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development?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Where are your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brownfield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sites? Where is there the greatest potential for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in-fill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Are there nascent poles of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population growth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on which you’d like to build?</a:t>
            </a:r>
            <a:endParaRPr/>
          </a:p>
          <a:p>
            <a:pPr marL="374650" marR="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Are there opportunities for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workforce housing 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along key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transit corridors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2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74650" marR="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Where does the county have </a:t>
            </a:r>
            <a:r>
              <a:rPr lang="en-US" sz="22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land</a:t>
            </a:r>
            <a:r>
              <a:rPr lang="en-US" sz="22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that could be contributed to high-impact projects?</a:t>
            </a:r>
            <a:endParaRPr sz="22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g38d168d7e0d_0_0"/>
          <p:cNvSpPr txBox="1"/>
          <p:nvPr/>
        </p:nvSpPr>
        <p:spPr>
          <a:xfrm>
            <a:off x="466801" y="1535088"/>
            <a:ext cx="5106068" cy="4647396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8890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contribute to projects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Permitting and approvals!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Publicly-owned land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Ground leases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Occupancy guarantees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890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drive investment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towards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impact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Main Street and small business grant programs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Parcel assembly and remediation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Capacity building and ecosystem development grants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g38d168d7e0d_0_0"/>
          <p:cNvSpPr txBox="1">
            <a:spLocks noGrp="1"/>
          </p:cNvSpPr>
          <p:nvPr>
            <p:ph type="title"/>
          </p:nvPr>
        </p:nvSpPr>
        <p:spPr>
          <a:xfrm>
            <a:off x="1132025" y="464321"/>
            <a:ext cx="9927950" cy="915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None/>
            </a:pPr>
            <a:r>
              <a:rPr lang="en-US" sz="3100">
                <a:solidFill>
                  <a:schemeClr val="dk1"/>
                </a:solidFill>
              </a:rPr>
              <a:t>What tools are at your disposal to influence outcomes?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481" name="Google Shape;481;g38d168d7e0d_0_0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pic>
        <p:nvPicPr>
          <p:cNvPr id="482" name="Google Shape;482;g38d168d7e0d_0_0" descr="Wooden toolbox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72869" y="2069601"/>
            <a:ext cx="6026964" cy="40164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72"/>
          <p:cNvSpPr txBox="1">
            <a:spLocks noGrp="1"/>
          </p:cNvSpPr>
          <p:nvPr>
            <p:ph type="title"/>
          </p:nvPr>
        </p:nvSpPr>
        <p:spPr>
          <a:xfrm>
            <a:off x="2573024" y="1655309"/>
            <a:ext cx="883353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r>
              <a:rPr lang="en-US" sz="2577" b="1">
                <a:solidFill>
                  <a:schemeClr val="lt1"/>
                </a:solidFill>
              </a:rPr>
              <a:t>OZs in action — and impact</a:t>
            </a:r>
            <a:endParaRPr sz="2577">
              <a:solidFill>
                <a:schemeClr val="lt1"/>
              </a:solidFill>
            </a:endParaRPr>
          </a:p>
        </p:txBody>
      </p:sp>
      <p:sp>
        <p:nvSpPr>
          <p:cNvPr id="461" name="Google Shape;461;p72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39"/>
          <p:cNvSpPr txBox="1">
            <a:spLocks noGrp="1"/>
          </p:cNvSpPr>
          <p:nvPr>
            <p:ph type="title"/>
          </p:nvPr>
        </p:nvSpPr>
        <p:spPr>
          <a:xfrm>
            <a:off x="261988" y="509155"/>
            <a:ext cx="11752200" cy="59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111505"/>
              <a:buFont typeface="Georgia"/>
              <a:buNone/>
            </a:pPr>
            <a:r>
              <a:rPr lang="en-US" sz="3100">
                <a:solidFill>
                  <a:schemeClr val="dk1"/>
                </a:solidFill>
              </a:rPr>
              <a:t>Case Study: </a:t>
            </a:r>
            <a:r>
              <a:rPr lang="en-US" sz="3100"/>
              <a:t>Brookville, IN</a:t>
            </a:r>
            <a:endParaRPr sz="2200" i="1">
              <a:solidFill>
                <a:srgbClr val="09518A"/>
              </a:solidFill>
            </a:endParaRPr>
          </a:p>
        </p:txBody>
      </p:sp>
      <p:sp>
        <p:nvSpPr>
          <p:cNvPr id="536" name="Google Shape;536;p39"/>
          <p:cNvSpPr txBox="1"/>
          <p:nvPr/>
        </p:nvSpPr>
        <p:spPr>
          <a:xfrm>
            <a:off x="262000" y="1229675"/>
            <a:ext cx="7199287" cy="3031569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318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✔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Brookville had not seen any new development in more than 20 years when leaders approached a local developer with a plan to redevelop the 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historic downtown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✔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Brookville’s size, lack of recent development, and the mixed-income, mixed-use nature of the project made it 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difficult to finance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30200" algn="l" rtl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>
                <a:srgbClr val="000000"/>
              </a:buClr>
              <a:buSzPts val="2000"/>
              <a:buFont typeface="Arial"/>
              <a:buChar char="✔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original plan was 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scaled back and delayed 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until Brookville was designated as an OZ.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7" name="Google Shape;537;p39"/>
          <p:cNvPicPr preferRelativeResize="0"/>
          <p:nvPr/>
        </p:nvPicPr>
        <p:blipFill rotWithShape="1">
          <a:blip r:embed="rId3">
            <a:alphaModFix/>
          </a:blip>
          <a:srcRect b="-1564"/>
          <a:stretch/>
        </p:blipFill>
        <p:spPr>
          <a:xfrm>
            <a:off x="7510963" y="1001311"/>
            <a:ext cx="4356825" cy="2981925"/>
          </a:xfrm>
          <a:prstGeom prst="rect">
            <a:avLst/>
          </a:prstGeom>
          <a:noFill/>
          <a:ln>
            <a:noFill/>
          </a:ln>
        </p:spPr>
      </p:pic>
      <p:sp>
        <p:nvSpPr>
          <p:cNvPr id="538" name="Google Shape;538;p39"/>
          <p:cNvSpPr txBox="1"/>
          <p:nvPr/>
        </p:nvSpPr>
        <p:spPr>
          <a:xfrm>
            <a:off x="261988" y="4107356"/>
            <a:ext cx="11605800" cy="194382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318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✔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 OZ investment by a local couple allowed the concept to move forward.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✔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Valley Flats project offers 27 apartments with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assisted living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services for seniors, 20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market-rate units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a pharmacy,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restaurant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and a movie theater. 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✔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investors also used OZ financing to acquire a local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newspaper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allowing it to modernize and continue to serve the community, and bring the first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hotel</a:t>
            </a: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to the area.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501" name="Google Shape;501;p4"/>
          <p:cNvSpPr txBox="1"/>
          <p:nvPr/>
        </p:nvSpPr>
        <p:spPr>
          <a:xfrm>
            <a:off x="219900" y="308678"/>
            <a:ext cx="11752200" cy="1105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00000"/>
              </a:buClr>
              <a:buSzPts val="853"/>
              <a:buFont typeface="Arial"/>
              <a:buNone/>
            </a:pPr>
            <a:r>
              <a:rPr lang="en-US" sz="2703" b="0" i="0" u="none" strike="noStrike" cap="none" dirty="0">
                <a:solidFill>
                  <a:srgbClr val="024140"/>
                </a:solidFill>
                <a:latin typeface="Georgia"/>
                <a:ea typeface="Georgia"/>
                <a:cs typeface="Georgia"/>
                <a:sym typeface="Georgia"/>
              </a:rPr>
              <a:t>Impact Case Study: The Stella in Indianapolis</a:t>
            </a:r>
            <a:br>
              <a:rPr lang="en-US" sz="2703" b="0" i="0" u="none" strike="noStrike" cap="none" dirty="0">
                <a:solidFill>
                  <a:srgbClr val="024140"/>
                </a:solidFill>
                <a:latin typeface="Georgia"/>
                <a:ea typeface="Georgia"/>
                <a:cs typeface="Georgia"/>
                <a:sym typeface="Georgia"/>
              </a:rPr>
            </a:br>
            <a:endParaRPr sz="2005" b="0" i="1" u="none" strike="noStrike" cap="none" dirty="0">
              <a:solidFill>
                <a:srgbClr val="09518A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02" name="Google Shape;502;p4"/>
          <p:cNvSpPr txBox="1"/>
          <p:nvPr/>
        </p:nvSpPr>
        <p:spPr>
          <a:xfrm>
            <a:off x="406975" y="1843889"/>
            <a:ext cx="6789692" cy="283151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31800" marR="0" lvl="0" indent="-3492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Noto Sans Symbols"/>
              <a:buChar char="✔"/>
            </a:pP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Creates </a:t>
            </a:r>
            <a:r>
              <a:rPr lang="en-US" sz="19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166 affordable and workforce apartments. </a:t>
            </a:r>
            <a:r>
              <a:rPr lang="en-US" sz="190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units are restricted to renters earning between 30 and 120% of AMI.</a:t>
            </a:r>
            <a:endParaRPr sz="190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238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✔"/>
            </a:pP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Provides more than 1,600 square feet of ground floor retail space located along th</a:t>
            </a:r>
            <a:r>
              <a:rPr lang="en-US" sz="1900" dirty="0"/>
              <a:t>e IndyGo Red Line.</a:t>
            </a:r>
            <a:endParaRPr sz="19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238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✔"/>
            </a:pP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Transforms a long-blighted site and replaces three vacant industrial office buildings. </a:t>
            </a:r>
            <a:endParaRPr sz="1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31800" marR="0" lvl="0" indent="-3238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✔"/>
            </a:pP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City supported the project through a TIF.</a:t>
            </a:r>
            <a:endParaRPr sz="1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3" name="Google Shape;503;p4"/>
          <p:cNvPicPr preferRelativeResize="0"/>
          <p:nvPr/>
        </p:nvPicPr>
        <p:blipFill>
          <a:blip r:embed="rId3"/>
          <a:srcRect/>
          <a:stretch/>
        </p:blipFill>
        <p:spPr>
          <a:xfrm>
            <a:off x="7480452" y="1722384"/>
            <a:ext cx="3976591" cy="4182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78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509" name="Google Shape;509;p78"/>
          <p:cNvSpPr txBox="1"/>
          <p:nvPr/>
        </p:nvSpPr>
        <p:spPr>
          <a:xfrm>
            <a:off x="219900" y="73420"/>
            <a:ext cx="11752200" cy="1105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00000"/>
              </a:buClr>
              <a:buSzPts val="853"/>
              <a:buFont typeface="Arial"/>
              <a:buNone/>
            </a:pPr>
            <a:r>
              <a:rPr lang="en-US" sz="2703" b="0" i="0" u="none" strike="noStrike" cap="none" dirty="0">
                <a:solidFill>
                  <a:srgbClr val="024140"/>
                </a:solidFill>
                <a:latin typeface="Georgia"/>
                <a:ea typeface="Georgia"/>
                <a:cs typeface="Georgia"/>
                <a:sym typeface="Georgia"/>
              </a:rPr>
              <a:t>Impact Case Study: The Westmont Workforce Housing in Indianapolis</a:t>
            </a:r>
            <a:endParaRPr sz="2005" b="0" i="1" u="none" strike="noStrike" cap="none" dirty="0">
              <a:solidFill>
                <a:srgbClr val="09518A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10" name="Google Shape;510;p78"/>
          <p:cNvSpPr txBox="1"/>
          <p:nvPr/>
        </p:nvSpPr>
        <p:spPr>
          <a:xfrm>
            <a:off x="424904" y="1813529"/>
            <a:ext cx="6624446" cy="460122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318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Noto Sans Symbols"/>
              <a:buChar char="✔"/>
            </a:pP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Transforms a former brownfield site in a community with a poverty rate of more than 40 percent.</a:t>
            </a:r>
            <a:endParaRPr dirty="0"/>
          </a:p>
          <a:p>
            <a:pPr marL="431800" marR="0" lvl="0" indent="-3492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Noto Sans Symbols"/>
              <a:buChar char="✔"/>
            </a:pP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Creates 188 new affordable and workforce apartments, 170 of which will be affordable to people living at or below Area Median Income. </a:t>
            </a:r>
            <a:endParaRPr dirty="0"/>
          </a:p>
          <a:p>
            <a:pPr marL="431800" marR="0" lvl="0" indent="-3492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Noto Sans Symbols"/>
              <a:buChar char="✔"/>
            </a:pP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City of Indianapolis requires these rent restrictions through a 10-year tax abatement agreement, ensuring the neighborhood’s current residents will have access to affordable housing.</a:t>
            </a:r>
            <a:endParaRPr dirty="0"/>
          </a:p>
          <a:p>
            <a:pPr marL="431800" marR="0" lvl="0" indent="-3492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Noto Sans Symbols"/>
              <a:buChar char="✔"/>
            </a:pPr>
            <a:r>
              <a:rPr lang="en-US" sz="1900" dirty="0"/>
              <a:t>Creates five new permanent, living-wage jobs</a:t>
            </a: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431800" marR="0" lvl="0" indent="-3492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Noto Sans Symbols"/>
              <a:buChar char="✔"/>
            </a:pPr>
            <a:r>
              <a:rPr lang="en-US" sz="1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project benefitted from the Industrial Recovery Tax Credit program issued by the Indiana Economic Development Corporation.</a:t>
            </a:r>
            <a:endParaRPr dirty="0"/>
          </a:p>
        </p:txBody>
      </p:sp>
      <p:pic>
        <p:nvPicPr>
          <p:cNvPr id="512" name="Google Shape;512;p78"/>
          <p:cNvPicPr preferRelativeResize="0"/>
          <p:nvPr/>
        </p:nvPicPr>
        <p:blipFill>
          <a:blip r:embed="rId3"/>
          <a:srcRect/>
          <a:stretch/>
        </p:blipFill>
        <p:spPr>
          <a:xfrm>
            <a:off x="7976212" y="1663547"/>
            <a:ext cx="3338112" cy="42965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43"/>
          <p:cNvSpPr/>
          <p:nvPr/>
        </p:nvSpPr>
        <p:spPr>
          <a:xfrm>
            <a:off x="5546362" y="629587"/>
            <a:ext cx="2668248" cy="2113613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3"/>
          <p:cNvSpPr txBox="1"/>
          <p:nvPr/>
        </p:nvSpPr>
        <p:spPr>
          <a:xfrm>
            <a:off x="560665" y="2328856"/>
            <a:ext cx="5439302" cy="4431952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318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✔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Project creates 180 new residents and commercial space.</a:t>
            </a:r>
            <a:endParaRPr/>
          </a:p>
          <a:p>
            <a:pPr marL="431800" marR="0" lvl="0" indent="-330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✔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Local OZ investors </a:t>
            </a: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connected with national impact investors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through the statewide OZ consortium managed by LISC.</a:t>
            </a:r>
            <a:endParaRPr/>
          </a:p>
          <a:p>
            <a:pPr marL="431800" marR="0" lvl="0" indent="-330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✔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Much-needed new quality housing near downtown.</a:t>
            </a:r>
            <a:endParaRPr/>
          </a:p>
          <a:p>
            <a:pPr marL="431800" marR="0" lvl="0" indent="-330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✔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Remediated a </a:t>
            </a: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superfund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site and alleviated a </a:t>
            </a: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food desert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431800" marR="0" lvl="0" indent="-330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✔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OZ funding raised from six investors combined with </a:t>
            </a: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state tax credits 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 city </a:t>
            </a: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TIFs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431800" marR="0" lvl="0" indent="-203200" algn="l" rtl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>
                <a:srgbClr val="000000"/>
              </a:buClr>
              <a:buSzPts val="2000"/>
              <a:buFont typeface="Noto Sans Symbols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3"/>
          <p:cNvSpPr txBox="1"/>
          <p:nvPr/>
        </p:nvSpPr>
        <p:spPr>
          <a:xfrm>
            <a:off x="560665" y="199555"/>
            <a:ext cx="4597744" cy="2113614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b" anchorCtr="0">
            <a:normAutofit fontScale="975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ct val="100358"/>
              <a:buFont typeface="Georgia"/>
              <a:buNone/>
            </a:pPr>
            <a:r>
              <a:rPr lang="en-US" sz="3400" b="0" i="0" u="none" strike="noStrike" cap="non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Impact Case Study: Forge on Main</a:t>
            </a:r>
            <a:br>
              <a:rPr lang="en-US" sz="3100" b="0" i="0" u="none" strike="noStrike" cap="non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2200" b="0" i="1" u="none" strike="noStrike" cap="none">
                <a:solidFill>
                  <a:srgbClr val="09518A"/>
                </a:solidFill>
                <a:latin typeface="Georgia"/>
                <a:ea typeface="Georgia"/>
                <a:cs typeface="Georgia"/>
                <a:sym typeface="Georgia"/>
              </a:rPr>
              <a:t>Neighborhood revitalization and workforce housing in Evansville, IN</a:t>
            </a:r>
            <a:endParaRPr/>
          </a:p>
        </p:txBody>
      </p:sp>
      <p:pic>
        <p:nvPicPr>
          <p:cNvPr id="372" name="Google Shape;372;p43" descr="A screen shot of a graph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80486" y="3424597"/>
            <a:ext cx="4383389" cy="3229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43" descr="A building with many balconies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95797" y="199554"/>
            <a:ext cx="5126471" cy="31500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56078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12"/>
          <p:cNvSpPr/>
          <p:nvPr/>
        </p:nvSpPr>
        <p:spPr>
          <a:xfrm>
            <a:off x="6749431" y="4346600"/>
            <a:ext cx="323400" cy="323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12"/>
          <p:cNvSpPr txBox="1">
            <a:spLocks noGrp="1"/>
          </p:cNvSpPr>
          <p:nvPr>
            <p:ph type="body" idx="1"/>
          </p:nvPr>
        </p:nvSpPr>
        <p:spPr>
          <a:xfrm>
            <a:off x="7074978" y="4897256"/>
            <a:ext cx="52065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</a:pPr>
            <a:r>
              <a:rPr lang="en-US"/>
              <a:t>facebook.com/EconomicInnovationGroup</a:t>
            </a:r>
            <a:endParaRPr/>
          </a:p>
        </p:txBody>
      </p:sp>
      <p:sp>
        <p:nvSpPr>
          <p:cNvPr id="610" name="Google Shape;610;p12"/>
          <p:cNvSpPr txBox="1">
            <a:spLocks noGrp="1"/>
          </p:cNvSpPr>
          <p:nvPr>
            <p:ph type="title"/>
          </p:nvPr>
        </p:nvSpPr>
        <p:spPr>
          <a:xfrm>
            <a:off x="794587" y="743671"/>
            <a:ext cx="4864200" cy="31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eorgia"/>
              <a:buNone/>
            </a:pPr>
            <a:r>
              <a:rPr lang="en-US"/>
              <a:t>EIG brings together leading entrepreneurs, investors, economists, and policymakers from across the political spectrum to address America’s economic challenges.</a:t>
            </a:r>
            <a:endParaRPr/>
          </a:p>
        </p:txBody>
      </p:sp>
      <p:sp>
        <p:nvSpPr>
          <p:cNvPr id="611" name="Google Shape;611;p12"/>
          <p:cNvSpPr txBox="1">
            <a:spLocks noGrp="1"/>
          </p:cNvSpPr>
          <p:nvPr>
            <p:ph type="body" idx="3"/>
          </p:nvPr>
        </p:nvSpPr>
        <p:spPr>
          <a:xfrm>
            <a:off x="7074978" y="5306917"/>
            <a:ext cx="52065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</a:pPr>
            <a:r>
              <a:rPr lang="en-US"/>
              <a:t>linkedin.com/company.economic-innovation-group</a:t>
            </a:r>
            <a:endParaRPr/>
          </a:p>
        </p:txBody>
      </p:sp>
      <p:sp>
        <p:nvSpPr>
          <p:cNvPr id="612" name="Google Shape;612;p12"/>
          <p:cNvSpPr txBox="1">
            <a:spLocks noGrp="1"/>
          </p:cNvSpPr>
          <p:nvPr>
            <p:ph type="body" idx="4"/>
          </p:nvPr>
        </p:nvSpPr>
        <p:spPr>
          <a:xfrm>
            <a:off x="7074978" y="5680170"/>
            <a:ext cx="52065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</a:pPr>
            <a:r>
              <a:rPr lang="en-US"/>
              <a:t>twitter.com/InnovateEconomy</a:t>
            </a:r>
            <a:endParaRPr/>
          </a:p>
        </p:txBody>
      </p:sp>
      <p:sp>
        <p:nvSpPr>
          <p:cNvPr id="613" name="Google Shape;613;p12"/>
          <p:cNvSpPr txBox="1">
            <a:spLocks noGrp="1"/>
          </p:cNvSpPr>
          <p:nvPr>
            <p:ph type="body" idx="5"/>
          </p:nvPr>
        </p:nvSpPr>
        <p:spPr>
          <a:xfrm>
            <a:off x="7093266" y="4251031"/>
            <a:ext cx="2062200" cy="4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</a:pPr>
            <a:r>
              <a:rPr lang="en-US"/>
              <a:t>EIG.org</a:t>
            </a:r>
            <a:endParaRPr/>
          </a:p>
        </p:txBody>
      </p:sp>
      <p:sp>
        <p:nvSpPr>
          <p:cNvPr id="614" name="Google Shape;614;p12"/>
          <p:cNvSpPr txBox="1">
            <a:spLocks noGrp="1"/>
          </p:cNvSpPr>
          <p:nvPr>
            <p:ph type="sldNum" idx="12"/>
          </p:nvPr>
        </p:nvSpPr>
        <p:spPr>
          <a:xfrm>
            <a:off x="10027380" y="6259825"/>
            <a:ext cx="714300" cy="3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pic>
        <p:nvPicPr>
          <p:cNvPr id="615" name="Google Shape;615;p12" descr="Logo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92620" y="4991596"/>
            <a:ext cx="205059" cy="205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6" name="Google Shape;616;p12" descr="A picture containing text, silhouette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92620" y="5404525"/>
            <a:ext cx="205059" cy="205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7" name="Google Shape;617;p12" descr="A picture containing ax, vector graphics, silhouette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00495" y="5769065"/>
            <a:ext cx="205059" cy="205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92155" y="4392215"/>
            <a:ext cx="232029" cy="232029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Google Shape;619;p12"/>
          <p:cNvSpPr txBox="1"/>
          <p:nvPr/>
        </p:nvSpPr>
        <p:spPr>
          <a:xfrm>
            <a:off x="6749431" y="1818902"/>
            <a:ext cx="3374859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Catherine Lyons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catherine@eig.org</a:t>
            </a:r>
            <a:endParaRPr sz="2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IG">
      <a:dk1>
        <a:srgbClr val="024140"/>
      </a:dk1>
      <a:lt1>
        <a:srgbClr val="F3F8F9"/>
      </a:lt1>
      <a:dk2>
        <a:srgbClr val="024140"/>
      </a:dk2>
      <a:lt2>
        <a:srgbClr val="FFFFFF"/>
      </a:lt2>
      <a:accent1>
        <a:srgbClr val="5F9D87"/>
      </a:accent1>
      <a:accent2>
        <a:srgbClr val="1A654D"/>
      </a:accent2>
      <a:accent3>
        <a:srgbClr val="F0B79A"/>
      </a:accent3>
      <a:accent4>
        <a:srgbClr val="E2AD29"/>
      </a:accent4>
      <a:accent5>
        <a:srgbClr val="FFDB83"/>
      </a:accent5>
      <a:accent6>
        <a:srgbClr val="E17744"/>
      </a:accent6>
      <a:hlink>
        <a:srgbClr val="1A654D"/>
      </a:hlink>
      <a:folHlink>
        <a:srgbClr val="5F9D8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EIG">
      <a:dk1>
        <a:srgbClr val="024140"/>
      </a:dk1>
      <a:lt1>
        <a:srgbClr val="F3F8F9"/>
      </a:lt1>
      <a:dk2>
        <a:srgbClr val="024140"/>
      </a:dk2>
      <a:lt2>
        <a:srgbClr val="FFFFFF"/>
      </a:lt2>
      <a:accent1>
        <a:srgbClr val="5F9D87"/>
      </a:accent1>
      <a:accent2>
        <a:srgbClr val="1A654D"/>
      </a:accent2>
      <a:accent3>
        <a:srgbClr val="F0B79A"/>
      </a:accent3>
      <a:accent4>
        <a:srgbClr val="E2AD29"/>
      </a:accent4>
      <a:accent5>
        <a:srgbClr val="FFDB83"/>
      </a:accent5>
      <a:accent6>
        <a:srgbClr val="E17744"/>
      </a:accent6>
      <a:hlink>
        <a:srgbClr val="1A654D"/>
      </a:hlink>
      <a:folHlink>
        <a:srgbClr val="5F9D8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10365</TotalTime>
  <Words>1674</Words>
  <Application>Microsoft Office PowerPoint</Application>
  <PresentationFormat>Widescreen</PresentationFormat>
  <Paragraphs>214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Courier New</vt:lpstr>
      <vt:lpstr>Georgia</vt:lpstr>
      <vt:lpstr>Noto Sans Symbols</vt:lpstr>
      <vt:lpstr>Office Theme</vt:lpstr>
      <vt:lpstr>Office Theme</vt:lpstr>
      <vt:lpstr>Opportunity Zones 2.0  Catherine Lyons,  Senior Director of Policy &amp; Coalitions    June 2026</vt:lpstr>
      <vt:lpstr> Why do Opportunity Zones matter?</vt:lpstr>
      <vt:lpstr>Why do OZs matter? Because they’re bringing capital to communities</vt:lpstr>
      <vt:lpstr>PowerPoint Presentation</vt:lpstr>
      <vt:lpstr>PowerPoint Presentation</vt:lpstr>
      <vt:lpstr>PowerPoint Presentation</vt:lpstr>
      <vt:lpstr>PowerPoint Presentation</vt:lpstr>
      <vt:lpstr> How OZs work</vt:lpstr>
      <vt:lpstr>Who are OZ investors?</vt:lpstr>
      <vt:lpstr>Where are OZs?</vt:lpstr>
      <vt:lpstr>What are the OZ tax benefits?</vt:lpstr>
      <vt:lpstr>How do OZs work?</vt:lpstr>
      <vt:lpstr>What worked in OZs 1.0</vt:lpstr>
      <vt:lpstr>PowerPoint Presentation</vt:lpstr>
      <vt:lpstr> What’s new in 2.0</vt:lpstr>
      <vt:lpstr>OZ 2.0: What’s new </vt:lpstr>
      <vt:lpstr>Zone Eligibility and Designation</vt:lpstr>
      <vt:lpstr> Zone designations deep dive</vt:lpstr>
      <vt:lpstr>PowerPoint Presentation</vt:lpstr>
      <vt:lpstr>EIG has mapped eligible census tracts on our website</vt:lpstr>
      <vt:lpstr>Why should communities care about OZs?</vt:lpstr>
      <vt:lpstr>A three-part test for identifying good OZ tracts</vt:lpstr>
      <vt:lpstr>Key questions for local leaders</vt:lpstr>
      <vt:lpstr>What tools are at your disposal to influence outcomes?</vt:lpstr>
      <vt:lpstr> OZs in action — and impact</vt:lpstr>
      <vt:lpstr>Case Study: Brookville, IN</vt:lpstr>
      <vt:lpstr>PowerPoint Presentation</vt:lpstr>
      <vt:lpstr>PowerPoint Presentation</vt:lpstr>
      <vt:lpstr>PowerPoint Presentation</vt:lpstr>
      <vt:lpstr>EIG brings together leading entrepreneurs, investors, economists, and policymakers from across the political spectrum to address America’s economic challenges.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Rachna Scott</dc:creator>
  <cp:lastModifiedBy>Boyle, David</cp:lastModifiedBy>
  <cp:revision>9</cp:revision>
  <dcterms:created xsi:type="dcterms:W3CDTF">2022-05-12T19:20:08Z</dcterms:created>
  <dcterms:modified xsi:type="dcterms:W3CDTF">2026-06-24T19:12:46Z</dcterms:modified>
</cp:coreProperties>
</file>